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slideLayouts/slideLayout2.xml" ContentType="application/vnd.openxmlformats-officedocument.presentationml.slideLayout+xml"/>
  <Override PartName="/ppt/notesSlides/notesSlide24.xml" ContentType="application/vnd.openxmlformats-officedocument.presentationml.notesSlide+xml"/>
  <Override PartName="/ppt/notesSlides/notesSlide1.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slideLayouts/slideLayout4.xml" ContentType="application/vnd.openxmlformats-officedocument.presentationml.slideLayout+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0160000" cy="7620000"/>
  <p:notesSz cx="7620000" cy="10160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4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 name="Shape 2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914400" y="3048000"/>
            <a:ext cx="8331200" cy="1219199"/>
          </a:xfrm>
          <a:prstGeom prst="rect">
            <a:avLst/>
          </a:prstGeom>
          <a:noFill/>
          <a:ln>
            <a:noFill/>
          </a:ln>
        </p:spPr>
        <p:txBody>
          <a:bodyPr lIns="91425" tIns="91425" rIns="91425" bIns="91425" anchor="t"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9" name="Shape 9"/>
          <p:cNvSpPr txBox="1">
            <a:spLocks noGrp="1"/>
          </p:cNvSpPr>
          <p:nvPr>
            <p:ph type="subTitle" idx="1"/>
          </p:nvPr>
        </p:nvSpPr>
        <p:spPr>
          <a:xfrm>
            <a:off x="1828800" y="4572000"/>
            <a:ext cx="6502399" cy="914400"/>
          </a:xfrm>
          <a:prstGeom prst="rect">
            <a:avLst/>
          </a:prstGeom>
          <a:noFill/>
          <a:ln>
            <a:noFill/>
          </a:ln>
        </p:spPr>
        <p:txBody>
          <a:bodyPr lIns="91425" tIns="91425" rIns="91425" bIns="91425" anchor="t"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lvl="0">
              <a:spcBef>
                <a:spcPts val="0"/>
              </a:spcBef>
              <a:buSzPct val="99224"/>
              <a:defRPr sz="4266"/>
            </a:lvl1pPr>
            <a:lvl2pPr lvl="1">
              <a:spcBef>
                <a:spcPts val="0"/>
              </a:spcBef>
              <a:buSzPct val="99224"/>
              <a:defRPr sz="4266"/>
            </a:lvl2pPr>
            <a:lvl3pPr lvl="2">
              <a:spcBef>
                <a:spcPts val="0"/>
              </a:spcBef>
              <a:buSzPct val="99224"/>
              <a:defRPr sz="4266"/>
            </a:lvl3pPr>
            <a:lvl4pPr lvl="3">
              <a:spcBef>
                <a:spcPts val="0"/>
              </a:spcBef>
              <a:buSzPct val="99224"/>
              <a:defRPr sz="4266"/>
            </a:lvl4pPr>
            <a:lvl5pPr lvl="4">
              <a:spcBef>
                <a:spcPts val="0"/>
              </a:spcBef>
              <a:buSzPct val="99224"/>
              <a:defRPr sz="4266"/>
            </a:lvl5pPr>
            <a:lvl6pPr lvl="5">
              <a:spcBef>
                <a:spcPts val="0"/>
              </a:spcBef>
              <a:buSzPct val="99224"/>
              <a:defRPr sz="4266"/>
            </a:lvl6pPr>
            <a:lvl7pPr lvl="6">
              <a:spcBef>
                <a:spcPts val="0"/>
              </a:spcBef>
              <a:buSzPct val="99224"/>
              <a:defRPr sz="4266"/>
            </a:lvl7pPr>
            <a:lvl8pPr lvl="7">
              <a:spcBef>
                <a:spcPts val="0"/>
              </a:spcBef>
              <a:buSzPct val="99224"/>
              <a:defRPr sz="4266"/>
            </a:lvl8pPr>
            <a:lvl9pPr lvl="8">
              <a:spcBef>
                <a:spcPts val="0"/>
              </a:spcBef>
              <a:buSzPct val="99224"/>
              <a:defRPr sz="4266"/>
            </a:lvl9pPr>
          </a:lstStyle>
          <a:p>
            <a:endParaRPr/>
          </a:p>
        </p:txBody>
      </p:sp>
      <p:sp>
        <p:nvSpPr>
          <p:cNvPr id="12" name="Shape 12"/>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lvl="0">
              <a:spcBef>
                <a:spcPts val="0"/>
              </a:spcBef>
              <a:buSzPct val="98765"/>
              <a:defRPr sz="2666"/>
            </a:lvl1pPr>
            <a:lvl2pPr lvl="1">
              <a:spcBef>
                <a:spcPts val="0"/>
              </a:spcBef>
              <a:buSzPct val="98765"/>
              <a:defRPr sz="2666"/>
            </a:lvl2pPr>
            <a:lvl3pPr lvl="2">
              <a:spcBef>
                <a:spcPts val="0"/>
              </a:spcBef>
              <a:buSzPct val="98765"/>
              <a:defRPr sz="2666"/>
            </a:lvl3pPr>
            <a:lvl4pPr lvl="3">
              <a:spcBef>
                <a:spcPts val="0"/>
              </a:spcBef>
              <a:buSzPct val="98765"/>
              <a:defRPr sz="2666"/>
            </a:lvl4pPr>
            <a:lvl5pPr lvl="4">
              <a:spcBef>
                <a:spcPts val="0"/>
              </a:spcBef>
              <a:buSzPct val="98765"/>
              <a:defRPr sz="2666"/>
            </a:lvl5pPr>
            <a:lvl6pPr lvl="5">
              <a:spcBef>
                <a:spcPts val="0"/>
              </a:spcBef>
              <a:buSzPct val="98765"/>
              <a:defRPr sz="2666"/>
            </a:lvl6pPr>
            <a:lvl7pPr lvl="6">
              <a:spcBef>
                <a:spcPts val="0"/>
              </a:spcBef>
              <a:buSzPct val="98765"/>
              <a:defRPr sz="2666"/>
            </a:lvl7pPr>
            <a:lvl8pPr lvl="7">
              <a:spcBef>
                <a:spcPts val="0"/>
              </a:spcBef>
              <a:buSzPct val="98765"/>
              <a:defRPr sz="2666"/>
            </a:lvl8pPr>
            <a:lvl9pPr lvl="8">
              <a:spcBef>
                <a:spcPts val="0"/>
              </a:spcBef>
              <a:buSzPct val="98765"/>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lvl="0">
              <a:spcBef>
                <a:spcPts val="0"/>
              </a:spcBef>
              <a:buSzPct val="99224"/>
              <a:defRPr sz="4266"/>
            </a:lvl1pPr>
            <a:lvl2pPr lvl="1">
              <a:spcBef>
                <a:spcPts val="0"/>
              </a:spcBef>
              <a:buSzPct val="99224"/>
              <a:defRPr sz="4266"/>
            </a:lvl2pPr>
            <a:lvl3pPr lvl="2">
              <a:spcBef>
                <a:spcPts val="0"/>
              </a:spcBef>
              <a:buSzPct val="99224"/>
              <a:defRPr sz="4266"/>
            </a:lvl3pPr>
            <a:lvl4pPr lvl="3">
              <a:spcBef>
                <a:spcPts val="0"/>
              </a:spcBef>
              <a:buSzPct val="99224"/>
              <a:defRPr sz="4266"/>
            </a:lvl4pPr>
            <a:lvl5pPr lvl="4">
              <a:spcBef>
                <a:spcPts val="0"/>
              </a:spcBef>
              <a:buSzPct val="99224"/>
              <a:defRPr sz="4266"/>
            </a:lvl5pPr>
            <a:lvl6pPr lvl="5">
              <a:spcBef>
                <a:spcPts val="0"/>
              </a:spcBef>
              <a:buSzPct val="99224"/>
              <a:defRPr sz="4266"/>
            </a:lvl6pPr>
            <a:lvl7pPr lvl="6">
              <a:spcBef>
                <a:spcPts val="0"/>
              </a:spcBef>
              <a:buSzPct val="99224"/>
              <a:defRPr sz="4266"/>
            </a:lvl7pPr>
            <a:lvl8pPr lvl="7">
              <a:spcBef>
                <a:spcPts val="0"/>
              </a:spcBef>
              <a:buSzPct val="99224"/>
              <a:defRPr sz="4266"/>
            </a:lvl8pPr>
            <a:lvl9pPr lvl="8">
              <a:spcBef>
                <a:spcPts val="0"/>
              </a:spcBef>
              <a:buSzPct val="99224"/>
              <a:defRPr sz="4266"/>
            </a:lvl9pPr>
          </a:lstStyle>
          <a:p>
            <a:endParaRPr/>
          </a:p>
        </p:txBody>
      </p:sp>
      <p:sp>
        <p:nvSpPr>
          <p:cNvPr id="15" name="Shape 15"/>
          <p:cNvSpPr txBox="1">
            <a:spLocks noGrp="1"/>
          </p:cNvSpPr>
          <p:nvPr>
            <p:ph type="body" idx="1"/>
          </p:nvPr>
        </p:nvSpPr>
        <p:spPr>
          <a:xfrm>
            <a:off x="304800" y="1828800"/>
            <a:ext cx="4470399" cy="5486399"/>
          </a:xfrm>
          <a:prstGeom prst="rect">
            <a:avLst/>
          </a:prstGeom>
          <a:noFill/>
          <a:ln>
            <a:noFill/>
          </a:ln>
        </p:spPr>
        <p:txBody>
          <a:bodyPr lIns="91425" tIns="91425" rIns="91425" bIns="91425" anchor="t" anchorCtr="0"/>
          <a:lstStyle>
            <a:lvl1pPr lvl="0">
              <a:spcBef>
                <a:spcPts val="0"/>
              </a:spcBef>
              <a:buSzPct val="98765"/>
              <a:defRPr sz="2666"/>
            </a:lvl1pPr>
            <a:lvl2pPr lvl="1">
              <a:spcBef>
                <a:spcPts val="0"/>
              </a:spcBef>
              <a:buSzPct val="98765"/>
              <a:defRPr sz="2666"/>
            </a:lvl2pPr>
            <a:lvl3pPr lvl="2">
              <a:spcBef>
                <a:spcPts val="0"/>
              </a:spcBef>
              <a:buSzPct val="98765"/>
              <a:defRPr sz="2666"/>
            </a:lvl3pPr>
            <a:lvl4pPr lvl="3">
              <a:spcBef>
                <a:spcPts val="0"/>
              </a:spcBef>
              <a:buSzPct val="98765"/>
              <a:defRPr sz="2666"/>
            </a:lvl4pPr>
            <a:lvl5pPr lvl="4">
              <a:spcBef>
                <a:spcPts val="0"/>
              </a:spcBef>
              <a:buSzPct val="98765"/>
              <a:defRPr sz="2666"/>
            </a:lvl5pPr>
            <a:lvl6pPr lvl="5">
              <a:spcBef>
                <a:spcPts val="0"/>
              </a:spcBef>
              <a:buSzPct val="98765"/>
              <a:defRPr sz="2666"/>
            </a:lvl6pPr>
            <a:lvl7pPr lvl="6">
              <a:spcBef>
                <a:spcPts val="0"/>
              </a:spcBef>
              <a:buSzPct val="98765"/>
              <a:defRPr sz="2666"/>
            </a:lvl7pPr>
            <a:lvl8pPr lvl="7">
              <a:spcBef>
                <a:spcPts val="0"/>
              </a:spcBef>
              <a:buSzPct val="98765"/>
              <a:defRPr sz="2666"/>
            </a:lvl8pPr>
            <a:lvl9pPr lvl="8">
              <a:spcBef>
                <a:spcPts val="0"/>
              </a:spcBef>
              <a:buSzPct val="98765"/>
              <a:defRPr sz="2666"/>
            </a:lvl9pPr>
          </a:lstStyle>
          <a:p>
            <a:endParaRPr/>
          </a:p>
        </p:txBody>
      </p:sp>
      <p:sp>
        <p:nvSpPr>
          <p:cNvPr id="16" name="Shape 16"/>
          <p:cNvSpPr txBox="1">
            <a:spLocks noGrp="1"/>
          </p:cNvSpPr>
          <p:nvPr>
            <p:ph type="body" idx="2"/>
          </p:nvPr>
        </p:nvSpPr>
        <p:spPr>
          <a:xfrm>
            <a:off x="5384800" y="1828800"/>
            <a:ext cx="4470399" cy="5486399"/>
          </a:xfrm>
          <a:prstGeom prst="rect">
            <a:avLst/>
          </a:prstGeom>
          <a:noFill/>
          <a:ln>
            <a:noFill/>
          </a:ln>
        </p:spPr>
        <p:txBody>
          <a:bodyPr lIns="91425" tIns="91425" rIns="91425" bIns="91425" anchor="t" anchorCtr="0"/>
          <a:lstStyle>
            <a:lvl1pPr lvl="0">
              <a:spcBef>
                <a:spcPts val="0"/>
              </a:spcBef>
              <a:buSzPct val="98765"/>
              <a:defRPr sz="2666"/>
            </a:lvl1pPr>
            <a:lvl2pPr lvl="1">
              <a:spcBef>
                <a:spcPts val="0"/>
              </a:spcBef>
              <a:buSzPct val="98765"/>
              <a:defRPr sz="2666"/>
            </a:lvl2pPr>
            <a:lvl3pPr lvl="2">
              <a:spcBef>
                <a:spcPts val="0"/>
              </a:spcBef>
              <a:buSzPct val="98765"/>
              <a:defRPr sz="2666"/>
            </a:lvl3pPr>
            <a:lvl4pPr lvl="3">
              <a:spcBef>
                <a:spcPts val="0"/>
              </a:spcBef>
              <a:buSzPct val="98765"/>
              <a:defRPr sz="2666"/>
            </a:lvl4pPr>
            <a:lvl5pPr lvl="4">
              <a:spcBef>
                <a:spcPts val="0"/>
              </a:spcBef>
              <a:buSzPct val="98765"/>
              <a:defRPr sz="2666"/>
            </a:lvl5pPr>
            <a:lvl6pPr lvl="5">
              <a:spcBef>
                <a:spcPts val="0"/>
              </a:spcBef>
              <a:buSzPct val="98765"/>
              <a:defRPr sz="2666"/>
            </a:lvl6pPr>
            <a:lvl7pPr lvl="6">
              <a:spcBef>
                <a:spcPts val="0"/>
              </a:spcBef>
              <a:buSzPct val="98765"/>
              <a:defRPr sz="2666"/>
            </a:lvl7pPr>
            <a:lvl8pPr lvl="7">
              <a:spcBef>
                <a:spcPts val="0"/>
              </a:spcBef>
              <a:buSzPct val="98765"/>
              <a:defRPr sz="2666"/>
            </a:lvl8pPr>
            <a:lvl9pPr lvl="8">
              <a:spcBef>
                <a:spcPts val="0"/>
              </a:spcBef>
              <a:buSzPct val="98765"/>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medicinenet.com/infectious_mononucleosis/article.ht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stltoday.com/news/local/metro/7aa2abfc-28ce-5da6-9910-37c76a788420.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Shape 23"/>
          <p:cNvPicPr preferRelativeResize="0"/>
          <p:nvPr/>
        </p:nvPicPr>
        <p:blipFill>
          <a:blip r:embed="rId3">
            <a:alphaModFix/>
          </a:blip>
          <a:stretch>
            <a:fillRect/>
          </a:stretch>
        </p:blipFill>
        <p:spPr>
          <a:xfrm>
            <a:off x="0" y="0"/>
            <a:ext cx="10160000" cy="7620000"/>
          </a:xfrm>
          <a:prstGeom prst="rect">
            <a:avLst/>
          </a:prstGeom>
          <a:noFill/>
          <a:ln>
            <a:noFill/>
          </a:ln>
        </p:spPr>
      </p:pic>
      <p:pic>
        <p:nvPicPr>
          <p:cNvPr id="24" name="Shape 24"/>
          <p:cNvPicPr preferRelativeResize="0"/>
          <p:nvPr/>
        </p:nvPicPr>
        <p:blipFill>
          <a:blip r:embed="rId4">
            <a:alphaModFix/>
          </a:blip>
          <a:stretch>
            <a:fillRect/>
          </a:stretch>
        </p:blipFill>
        <p:spPr>
          <a:xfrm>
            <a:off x="1524000" y="2286000"/>
            <a:ext cx="7281325" cy="1640400"/>
          </a:xfrm>
          <a:prstGeom prst="rect">
            <a:avLst/>
          </a:prstGeom>
          <a:noFill/>
          <a:ln>
            <a:noFill/>
          </a:ln>
        </p:spPr>
      </p:pic>
      <p:sp>
        <p:nvSpPr>
          <p:cNvPr id="25" name="Shape 25"/>
          <p:cNvSpPr txBox="1">
            <a:spLocks noGrp="1"/>
          </p:cNvSpPr>
          <p:nvPr>
            <p:ph type="ctrTitle"/>
          </p:nvPr>
        </p:nvSpPr>
        <p:spPr>
          <a:xfrm>
            <a:off x="1626300" y="2337150"/>
            <a:ext cx="7152899" cy="1607249"/>
          </a:xfrm>
          <a:prstGeom prst="rect">
            <a:avLst/>
          </a:prstGeom>
          <a:noFill/>
          <a:ln>
            <a:noFill/>
          </a:ln>
        </p:spPr>
        <p:txBody>
          <a:bodyPr lIns="38100" tIns="38100" rIns="38100" bIns="38100" anchor="ctr" anchorCtr="0">
            <a:noAutofit/>
          </a:bodyPr>
          <a:lstStyle/>
          <a:p>
            <a:pPr marL="0" marR="0" lvl="0" indent="0" algn="ctr">
              <a:lnSpc>
                <a:spcPct val="119886"/>
              </a:lnSpc>
              <a:spcBef>
                <a:spcPts val="0"/>
              </a:spcBef>
              <a:spcAft>
                <a:spcPts val="0"/>
              </a:spcAft>
              <a:buNone/>
            </a:pPr>
            <a:r>
              <a:rPr lang="en-US" sz="4888">
                <a:solidFill>
                  <a:srgbClr val="000000"/>
                </a:solidFill>
                <a:latin typeface="Arial"/>
                <a:ea typeface="Arial"/>
                <a:cs typeface="Arial"/>
                <a:sym typeface="Arial"/>
              </a:rPr>
              <a:t>BLOOD DISORDERS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1693325" y="846650"/>
            <a:ext cx="6604000" cy="6318225"/>
          </a:xfrm>
          <a:prstGeom prst="rect">
            <a:avLst/>
          </a:prstGeom>
          <a:noFill/>
          <a:ln>
            <a:noFill/>
          </a:ln>
        </p:spPr>
      </p:pic>
      <p:sp>
        <p:nvSpPr>
          <p:cNvPr id="87" name="Shape 87"/>
          <p:cNvSpPr txBox="1"/>
          <p:nvPr/>
        </p:nvSpPr>
        <p:spPr>
          <a:xfrm>
            <a:off x="864300" y="305150"/>
            <a:ext cx="5036250" cy="384874"/>
          </a:xfrm>
          <a:prstGeom prst="rect">
            <a:avLst/>
          </a:prstGeom>
          <a:noFill/>
          <a:ln>
            <a:noFill/>
          </a:ln>
        </p:spPr>
        <p:txBody>
          <a:bodyPr lIns="38100" tIns="38100" rIns="38100" bIns="38100" anchor="t" anchorCtr="0">
            <a:noAutofit/>
          </a:bodyPr>
          <a:lstStyle/>
          <a:p>
            <a:pPr marL="0" marR="0" lvl="0" indent="0" algn="l">
              <a:lnSpc>
                <a:spcPct val="120138"/>
              </a:lnSpc>
              <a:spcBef>
                <a:spcPts val="0"/>
              </a:spcBef>
              <a:spcAft>
                <a:spcPts val="0"/>
              </a:spcAft>
              <a:buNone/>
            </a:pPr>
            <a:r>
              <a:rPr lang="en-US" sz="2000">
                <a:solidFill>
                  <a:srgbClr val="000000"/>
                </a:solidFill>
                <a:latin typeface="Arial"/>
                <a:ea typeface="Arial"/>
                <a:cs typeface="Arial"/>
                <a:sym typeface="Arial"/>
              </a:rPr>
              <a:t>Blood Smear; Leukemia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1778000" y="423325"/>
            <a:ext cx="5937250" cy="3100899"/>
          </a:xfrm>
          <a:prstGeom prst="rect">
            <a:avLst/>
          </a:prstGeom>
          <a:noFill/>
          <a:ln>
            <a:noFill/>
          </a:ln>
        </p:spPr>
      </p:pic>
      <p:sp>
        <p:nvSpPr>
          <p:cNvPr id="93" name="Shape 93"/>
          <p:cNvSpPr txBox="1"/>
          <p:nvPr/>
        </p:nvSpPr>
        <p:spPr>
          <a:xfrm>
            <a:off x="1033625" y="3861150"/>
            <a:ext cx="7914899" cy="3462849"/>
          </a:xfrm>
          <a:prstGeom prst="rect">
            <a:avLst/>
          </a:prstGeom>
          <a:noFill/>
          <a:ln>
            <a:noFill/>
          </a:ln>
        </p:spPr>
        <p:txBody>
          <a:bodyPr lIns="38100" tIns="38100" rIns="38100" bIns="38100" anchor="t" anchorCtr="0">
            <a:noAutofit/>
          </a:bodyPr>
          <a:lstStyle/>
          <a:p>
            <a:pPr marL="0" marR="0" lvl="0" indent="0" algn="l">
              <a:lnSpc>
                <a:spcPct val="120138"/>
              </a:lnSpc>
              <a:spcBef>
                <a:spcPts val="0"/>
              </a:spcBef>
              <a:spcAft>
                <a:spcPts val="0"/>
              </a:spcAft>
              <a:buNone/>
            </a:pPr>
            <a:r>
              <a:rPr lang="en-US" sz="2000">
                <a:solidFill>
                  <a:srgbClr val="000000"/>
                </a:solidFill>
                <a:latin typeface="Arial"/>
                <a:ea typeface="Arial"/>
                <a:cs typeface="Arial"/>
                <a:sym typeface="Arial"/>
              </a:rPr>
              <a:t>Leukemia is one of the most common childhood cancers. It occurs when large numbers of abnormal white blood cells fill the bone marrow and sometimes enter the bloodstream.</a:t>
            </a:r>
          </a:p>
          <a:p>
            <a:pPr marL="0" marR="0" lvl="0" indent="0" algn="l">
              <a:lnSpc>
                <a:spcPct val="120138"/>
              </a:lnSpc>
              <a:spcBef>
                <a:spcPts val="0"/>
              </a:spcBef>
              <a:spcAft>
                <a:spcPts val="0"/>
              </a:spcAft>
              <a:buNone/>
            </a:pPr>
            <a:endParaRPr sz="2000">
              <a:solidFill>
                <a:srgbClr val="000000"/>
              </a:solidFill>
              <a:latin typeface="Arial"/>
              <a:ea typeface="Arial"/>
              <a:cs typeface="Arial"/>
              <a:sym typeface="Arial"/>
            </a:endParaRPr>
          </a:p>
          <a:p>
            <a:pPr marL="0" marR="0" lvl="0" indent="0" algn="l">
              <a:lnSpc>
                <a:spcPct val="120138"/>
              </a:lnSpc>
              <a:spcBef>
                <a:spcPts val="0"/>
              </a:spcBef>
              <a:spcAft>
                <a:spcPts val="0"/>
              </a:spcAft>
              <a:buNone/>
            </a:pPr>
            <a:r>
              <a:rPr lang="en-US" sz="2000">
                <a:solidFill>
                  <a:srgbClr val="000000"/>
                </a:solidFill>
                <a:latin typeface="Arial"/>
                <a:ea typeface="Arial"/>
                <a:cs typeface="Arial"/>
                <a:sym typeface="Arial"/>
              </a:rPr>
              <a:t>Because these abnormal blood cells are defective, they don't help protect the body against infection the way normal white blood cells do. And because they grow uncontrollably, they take over the bone marrow and interfere with the body's production of other important types of cells in the bloodstream, like </a:t>
            </a:r>
            <a:r>
              <a:rPr lang="en-US" sz="2000" b="1">
                <a:solidFill>
                  <a:srgbClr val="000000"/>
                </a:solidFill>
                <a:latin typeface="Arial"/>
                <a:ea typeface="Arial"/>
                <a:cs typeface="Arial"/>
                <a:sym typeface="Arial"/>
              </a:rPr>
              <a:t>red blood cells</a:t>
            </a:r>
            <a:r>
              <a:rPr lang="en-US" sz="2000">
                <a:solidFill>
                  <a:srgbClr val="000000"/>
                </a:solidFill>
                <a:latin typeface="Arial"/>
                <a:ea typeface="Arial"/>
                <a:cs typeface="Arial"/>
                <a:sym typeface="Arial"/>
              </a:rPr>
              <a:t> (which carry oxygen) and </a:t>
            </a:r>
            <a:r>
              <a:rPr lang="en-US" sz="2000" b="1">
                <a:solidFill>
                  <a:srgbClr val="000000"/>
                </a:solidFill>
                <a:latin typeface="Arial"/>
                <a:ea typeface="Arial"/>
                <a:cs typeface="Arial"/>
                <a:sym typeface="Arial"/>
              </a:rPr>
              <a:t>platelets</a:t>
            </a:r>
            <a:r>
              <a:rPr lang="en-US" sz="2000">
                <a:solidFill>
                  <a:srgbClr val="000000"/>
                </a:solidFill>
                <a:latin typeface="Arial"/>
                <a:ea typeface="Arial"/>
                <a:cs typeface="Arial"/>
                <a:sym typeface="Arial"/>
              </a:rPr>
              <a:t> (which help blood to clot).</a:t>
            </a:r>
          </a:p>
          <a:p>
            <a:pPr marL="0" marR="0" lvl="0" indent="0" algn="l">
              <a:lnSpc>
                <a:spcPct val="120138"/>
              </a:lnSpc>
              <a:spcBef>
                <a:spcPts val="0"/>
              </a:spcBef>
              <a:spcAft>
                <a:spcPts val="0"/>
              </a:spcAft>
              <a:buNone/>
            </a:pPr>
            <a:endParaRPr sz="2000">
              <a:solidFill>
                <a:srgbClr val="000000"/>
              </a:solidFill>
              <a:latin typeface="Arial"/>
              <a:ea typeface="Arial"/>
              <a:cs typeface="Arial"/>
              <a:sym typeface="Arial"/>
            </a:endParaRPr>
          </a:p>
        </p:txBody>
      </p:sp>
      <p:sp>
        <p:nvSpPr>
          <p:cNvPr id="94" name="Shape 94"/>
          <p:cNvSpPr txBox="1"/>
          <p:nvPr/>
        </p:nvSpPr>
        <p:spPr>
          <a:xfrm>
            <a:off x="5097625" y="3183800"/>
            <a:ext cx="2072899" cy="384874"/>
          </a:xfrm>
          <a:prstGeom prst="rect">
            <a:avLst/>
          </a:prstGeom>
          <a:noFill/>
          <a:ln>
            <a:noFill/>
          </a:ln>
        </p:spPr>
        <p:txBody>
          <a:bodyPr lIns="38100" tIns="38100" rIns="38100" bIns="38100" anchor="t" anchorCtr="0">
            <a:noAutofit/>
          </a:bodyPr>
          <a:lstStyle/>
          <a:p>
            <a:pPr marL="0" marR="0" lvl="0" indent="0" algn="l">
              <a:lnSpc>
                <a:spcPct val="120138"/>
              </a:lnSpc>
              <a:spcBef>
                <a:spcPts val="0"/>
              </a:spcBef>
              <a:spcAft>
                <a:spcPts val="0"/>
              </a:spcAft>
              <a:buNone/>
            </a:pPr>
            <a:r>
              <a:rPr lang="en-US" sz="2000">
                <a:solidFill>
                  <a:srgbClr val="000000"/>
                </a:solidFill>
                <a:latin typeface="Arial"/>
                <a:ea typeface="Arial"/>
                <a:cs typeface="Arial"/>
                <a:sym typeface="Arial"/>
              </a:rPr>
              <a:t>St. Jude Hospital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067450" y="304800"/>
            <a:ext cx="5787899" cy="956099"/>
          </a:xfrm>
          <a:prstGeom prst="rect">
            <a:avLst/>
          </a:prstGeom>
          <a:noFill/>
          <a:ln>
            <a:noFill/>
          </a:ln>
        </p:spPr>
        <p:txBody>
          <a:bodyPr lIns="38100" tIns="38100" rIns="38100" bIns="38100" anchor="ctr" anchorCtr="0">
            <a:noAutofit/>
          </a:bodyPr>
          <a:lstStyle/>
          <a:p>
            <a:pPr marL="0" marR="0" lvl="0" indent="0" rtl="0">
              <a:lnSpc>
                <a:spcPct val="119886"/>
              </a:lnSpc>
              <a:spcBef>
                <a:spcPts val="0"/>
              </a:spcBef>
              <a:spcAft>
                <a:spcPts val="0"/>
              </a:spcAft>
              <a:buNone/>
            </a:pPr>
            <a:r>
              <a:rPr lang="en-US" sz="4888"/>
              <a:t>4. M</a:t>
            </a:r>
            <a:r>
              <a:rPr lang="en-US" sz="4888">
                <a:solidFill>
                  <a:srgbClr val="000000"/>
                </a:solidFill>
                <a:latin typeface="Arial"/>
                <a:ea typeface="Arial"/>
                <a:cs typeface="Arial"/>
                <a:sym typeface="Arial"/>
              </a:rPr>
              <a:t>ononucleosis</a:t>
            </a:r>
          </a:p>
        </p:txBody>
      </p:sp>
      <p:sp>
        <p:nvSpPr>
          <p:cNvPr id="100" name="Shape 100"/>
          <p:cNvSpPr txBox="1"/>
          <p:nvPr/>
        </p:nvSpPr>
        <p:spPr>
          <a:xfrm>
            <a:off x="201175" y="1215300"/>
            <a:ext cx="5133975" cy="6271350"/>
          </a:xfrm>
          <a:prstGeom prst="rect">
            <a:avLst/>
          </a:prstGeom>
          <a:noFill/>
          <a:ln>
            <a:noFill/>
          </a:ln>
        </p:spPr>
        <p:txBody>
          <a:bodyPr lIns="38100" tIns="38100" rIns="38100" bIns="38100" anchor="t" anchorCtr="0">
            <a:noAutofit/>
          </a:bodyPr>
          <a:lstStyle/>
          <a:p>
            <a:pPr marL="0" marR="0" lvl="0" indent="0" algn="l" rtl="0">
              <a:lnSpc>
                <a:spcPct val="107917"/>
              </a:lnSpc>
              <a:spcBef>
                <a:spcPts val="0"/>
              </a:spcBef>
              <a:spcAft>
                <a:spcPts val="0"/>
              </a:spcAft>
              <a:buNone/>
            </a:pPr>
            <a:r>
              <a:rPr lang="en-US" sz="2400">
                <a:solidFill>
                  <a:srgbClr val="000000"/>
                </a:solidFill>
                <a:latin typeface="Arial"/>
                <a:ea typeface="Arial"/>
                <a:cs typeface="Arial"/>
                <a:sym typeface="Arial"/>
              </a:rPr>
              <a:t> </a:t>
            </a:r>
          </a:p>
          <a:p>
            <a:pPr marL="0" marR="0" lvl="0" indent="0" algn="l" rtl="0">
              <a:lnSpc>
                <a:spcPct val="107917"/>
              </a:lnSpc>
              <a:spcBef>
                <a:spcPts val="0"/>
              </a:spcBef>
              <a:spcAft>
                <a:spcPts val="0"/>
              </a:spcAft>
              <a:buNone/>
            </a:pPr>
            <a:r>
              <a:rPr lang="en-US" sz="2400">
                <a:solidFill>
                  <a:srgbClr val="000000"/>
                </a:solidFill>
                <a:latin typeface="Arial"/>
                <a:ea typeface="Arial"/>
                <a:cs typeface="Arial"/>
                <a:sym typeface="Arial"/>
              </a:rPr>
              <a:t>sometimes called "</a:t>
            </a:r>
            <a:r>
              <a:rPr lang="en-US" sz="2400" u="sng">
                <a:solidFill>
                  <a:srgbClr val="000000"/>
                </a:solidFill>
                <a:latin typeface="Arial"/>
                <a:ea typeface="Arial"/>
                <a:cs typeface="Arial"/>
                <a:sym typeface="Arial"/>
              </a:rPr>
              <a:t>mono</a:t>
            </a:r>
            <a:r>
              <a:rPr lang="en-US" sz="2400">
                <a:solidFill>
                  <a:srgbClr val="000000"/>
                </a:solidFill>
                <a:latin typeface="Arial"/>
                <a:ea typeface="Arial"/>
                <a:cs typeface="Arial"/>
                <a:sym typeface="Arial"/>
              </a:rPr>
              <a:t>" or "the </a:t>
            </a:r>
            <a:r>
              <a:rPr lang="en-US" sz="2400" u="sng">
                <a:solidFill>
                  <a:srgbClr val="000000"/>
                </a:solidFill>
                <a:latin typeface="Arial"/>
                <a:ea typeface="Arial"/>
                <a:cs typeface="Arial"/>
                <a:sym typeface="Arial"/>
              </a:rPr>
              <a:t>kissing disease</a:t>
            </a:r>
            <a:r>
              <a:rPr lang="en-US" sz="2400">
                <a:solidFill>
                  <a:srgbClr val="000000"/>
                </a:solidFill>
                <a:latin typeface="Arial"/>
                <a:ea typeface="Arial"/>
                <a:cs typeface="Arial"/>
                <a:sym typeface="Arial"/>
              </a:rPr>
              <a:t>," is an infection usually caused by the Epstein-Barr virus (EBV). </a:t>
            </a:r>
            <a:br>
              <a:rPr lang="en-US" sz="2400">
                <a:solidFill>
                  <a:srgbClr val="000000"/>
                </a:solidFill>
                <a:latin typeface="Arial"/>
                <a:ea typeface="Arial"/>
                <a:cs typeface="Arial"/>
                <a:sym typeface="Arial"/>
              </a:rPr>
            </a:br>
            <a:br>
              <a:rPr lang="en-US" sz="2400">
                <a:solidFill>
                  <a:srgbClr val="000000"/>
                </a:solidFill>
                <a:latin typeface="Arial"/>
                <a:ea typeface="Arial"/>
                <a:cs typeface="Arial"/>
                <a:sym typeface="Arial"/>
              </a:rPr>
            </a:br>
            <a:r>
              <a:rPr lang="en-US" sz="2400">
                <a:solidFill>
                  <a:srgbClr val="000000"/>
                </a:solidFill>
                <a:latin typeface="Arial"/>
                <a:ea typeface="Arial"/>
                <a:cs typeface="Arial"/>
                <a:sym typeface="Arial"/>
              </a:rPr>
              <a:t>The designation "mononucleosis" refers to an increase in one type of white blood cells (lymphocytes) in the bloodstream </a:t>
            </a:r>
            <a:br>
              <a:rPr lang="en-US" sz="2400">
                <a:solidFill>
                  <a:srgbClr val="000000"/>
                </a:solidFill>
                <a:latin typeface="Arial"/>
                <a:ea typeface="Arial"/>
                <a:cs typeface="Arial"/>
                <a:sym typeface="Arial"/>
              </a:rPr>
            </a:br>
            <a:endParaRPr lang="en-US" sz="2400">
              <a:solidFill>
                <a:srgbClr val="000000"/>
              </a:solidFill>
              <a:latin typeface="Arial"/>
              <a:ea typeface="Arial"/>
              <a:cs typeface="Arial"/>
              <a:sym typeface="Arial"/>
            </a:endParaRPr>
          </a:p>
          <a:p>
            <a:pPr marL="0" marR="0" lvl="0" indent="0" algn="l" rtl="0">
              <a:lnSpc>
                <a:spcPct val="107917"/>
              </a:lnSpc>
              <a:spcBef>
                <a:spcPts val="0"/>
              </a:spcBef>
              <a:spcAft>
                <a:spcPts val="0"/>
              </a:spcAft>
              <a:buNone/>
            </a:pPr>
            <a:r>
              <a:rPr lang="en-US" sz="2400">
                <a:solidFill>
                  <a:srgbClr val="000000"/>
                </a:solidFill>
                <a:latin typeface="Arial"/>
                <a:ea typeface="Arial"/>
                <a:cs typeface="Arial"/>
                <a:sym typeface="Arial"/>
              </a:rPr>
              <a:t>EBV is very common, and many people have been exposed to the virus at some time in childhood.</a:t>
            </a:r>
          </a:p>
          <a:p>
            <a:pPr marL="0" marR="0" lvl="0" indent="0" algn="ctr" rtl="0">
              <a:lnSpc>
                <a:spcPct val="107917"/>
              </a:lnSpc>
              <a:spcBef>
                <a:spcPts val="604"/>
              </a:spcBef>
              <a:spcAft>
                <a:spcPts val="0"/>
              </a:spcAft>
              <a:buNone/>
            </a:pPr>
            <a:r>
              <a:rPr lang="en-US" sz="3333">
                <a:solidFill>
                  <a:srgbClr val="000000"/>
                </a:solidFill>
                <a:latin typeface="Arial"/>
                <a:ea typeface="Arial"/>
                <a:cs typeface="Arial"/>
                <a:sym typeface="Arial"/>
              </a:rPr>
              <a:t> </a:t>
            </a:r>
            <a:r>
              <a:rPr lang="en-US" sz="1866">
                <a:solidFill>
                  <a:srgbClr val="000000"/>
                </a:solidFill>
                <a:latin typeface="Arial"/>
                <a:ea typeface="Arial"/>
                <a:cs typeface="Arial"/>
                <a:sym typeface="Arial"/>
              </a:rPr>
              <a:t>Article at </a:t>
            </a:r>
            <a:r>
              <a:rPr lang="en-US" sz="1866" u="sng">
                <a:solidFill>
                  <a:srgbClr val="0000FF"/>
                </a:solidFill>
                <a:latin typeface="Arial"/>
                <a:ea typeface="Arial"/>
                <a:cs typeface="Arial"/>
                <a:sym typeface="Arial"/>
                <a:hlinkClick r:id="rId3"/>
              </a:rPr>
              <a:t>Medicinenet</a:t>
            </a:r>
          </a:p>
          <a:p>
            <a:pPr marL="0" marR="0" lvl="0" indent="0" algn="l" rtl="0">
              <a:lnSpc>
                <a:spcPct val="107917"/>
              </a:lnSpc>
              <a:spcBef>
                <a:spcPts val="604"/>
              </a:spcBef>
              <a:spcAft>
                <a:spcPts val="0"/>
              </a:spcAft>
              <a:buNone/>
            </a:pPr>
            <a:r>
              <a:rPr lang="en-US" sz="3333">
                <a:solidFill>
                  <a:srgbClr val="000000"/>
                </a:solidFill>
                <a:latin typeface="Arial"/>
                <a:ea typeface="Arial"/>
                <a:cs typeface="Arial"/>
                <a:sym typeface="Arial"/>
              </a:rPr>
              <a:t> </a:t>
            </a:r>
          </a:p>
          <a:p>
            <a:pPr marL="0" marR="0" lvl="0" indent="0" algn="l" rtl="0">
              <a:lnSpc>
                <a:spcPct val="107917"/>
              </a:lnSpc>
              <a:spcBef>
                <a:spcPts val="604"/>
              </a:spcBef>
              <a:spcAft>
                <a:spcPts val="0"/>
              </a:spcAft>
              <a:buNone/>
            </a:pPr>
            <a:r>
              <a:rPr lang="en-US" sz="3333">
                <a:solidFill>
                  <a:srgbClr val="000000"/>
                </a:solidFill>
                <a:latin typeface="Arial"/>
                <a:ea typeface="Arial"/>
                <a:cs typeface="Arial"/>
                <a:sym typeface="Arial"/>
              </a:rPr>
              <a:t> </a:t>
            </a:r>
          </a:p>
        </p:txBody>
      </p:sp>
      <p:pic>
        <p:nvPicPr>
          <p:cNvPr id="101" name="Shape 101"/>
          <p:cNvPicPr preferRelativeResize="0"/>
          <p:nvPr/>
        </p:nvPicPr>
        <p:blipFill>
          <a:blip r:embed="rId4">
            <a:alphaModFix/>
          </a:blip>
          <a:stretch>
            <a:fillRect/>
          </a:stretch>
        </p:blipFill>
        <p:spPr>
          <a:xfrm>
            <a:off x="304800" y="304800"/>
            <a:ext cx="1382124" cy="1233900"/>
          </a:xfrm>
          <a:prstGeom prst="rect">
            <a:avLst/>
          </a:prstGeom>
          <a:noFill/>
          <a:ln>
            <a:noFill/>
          </a:ln>
        </p:spPr>
      </p:pic>
      <p:pic>
        <p:nvPicPr>
          <p:cNvPr id="102" name="Shape 102"/>
          <p:cNvPicPr preferRelativeResize="0"/>
          <p:nvPr/>
        </p:nvPicPr>
        <p:blipFill>
          <a:blip r:embed="rId5">
            <a:alphaModFix/>
          </a:blip>
          <a:stretch>
            <a:fillRect/>
          </a:stretch>
        </p:blipFill>
        <p:spPr>
          <a:xfrm>
            <a:off x="5385775" y="1321225"/>
            <a:ext cx="4549125" cy="5994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70400" y="256950"/>
            <a:ext cx="6640799" cy="722100"/>
          </a:xfrm>
          <a:prstGeom prst="rect">
            <a:avLst/>
          </a:prstGeom>
          <a:noFill/>
          <a:ln>
            <a:noFill/>
          </a:ln>
        </p:spPr>
        <p:txBody>
          <a:bodyPr lIns="38100" tIns="38100" rIns="38100" bIns="38100" anchor="ctr" anchorCtr="0">
            <a:noAutofit/>
          </a:bodyPr>
          <a:lstStyle/>
          <a:p>
            <a:pPr marL="0" marR="0" lvl="0" indent="0">
              <a:lnSpc>
                <a:spcPct val="119886"/>
              </a:lnSpc>
              <a:spcBef>
                <a:spcPts val="0"/>
              </a:spcBef>
              <a:spcAft>
                <a:spcPts val="0"/>
              </a:spcAft>
              <a:buNone/>
            </a:pPr>
            <a:r>
              <a:rPr lang="en-US" sz="3000"/>
              <a:t>5.  </a:t>
            </a:r>
            <a:r>
              <a:rPr lang="en-US" sz="3000">
                <a:solidFill>
                  <a:srgbClr val="000000"/>
                </a:solidFill>
                <a:latin typeface="Arial"/>
                <a:ea typeface="Arial"/>
                <a:cs typeface="Arial"/>
                <a:sym typeface="Arial"/>
              </a:rPr>
              <a:t>Blood poisoning - Septicemia</a:t>
            </a:r>
          </a:p>
        </p:txBody>
      </p:sp>
      <p:sp>
        <p:nvSpPr>
          <p:cNvPr id="108" name="Shape 108"/>
          <p:cNvSpPr txBox="1"/>
          <p:nvPr/>
        </p:nvSpPr>
        <p:spPr>
          <a:xfrm>
            <a:off x="170400" y="1318300"/>
            <a:ext cx="5902799" cy="2442000"/>
          </a:xfrm>
          <a:prstGeom prst="rect">
            <a:avLst/>
          </a:prstGeom>
          <a:noFill/>
          <a:ln>
            <a:noFill/>
          </a:ln>
        </p:spPr>
        <p:txBody>
          <a:bodyPr lIns="38100" tIns="38100" rIns="38100" bIns="38100" anchor="t" anchorCtr="0">
            <a:noAutofit/>
          </a:bodyPr>
          <a:lstStyle/>
          <a:p>
            <a:pPr marR="0" lvl="0" algn="l">
              <a:lnSpc>
                <a:spcPct val="119921"/>
              </a:lnSpc>
              <a:spcBef>
                <a:spcPts val="0"/>
              </a:spcBef>
              <a:spcAft>
                <a:spcPts val="0"/>
              </a:spcAft>
              <a:buNone/>
            </a:pPr>
            <a:r>
              <a:rPr lang="en-US" sz="2800">
                <a:solidFill>
                  <a:srgbClr val="000000"/>
                </a:solidFill>
                <a:latin typeface="Arial"/>
                <a:ea typeface="Arial"/>
                <a:cs typeface="Arial"/>
                <a:sym typeface="Arial"/>
              </a:rPr>
              <a:t>An infection enters the </a:t>
            </a:r>
            <a:r>
              <a:rPr lang="en-US" sz="2800"/>
              <a:t>bloodstream</a:t>
            </a:r>
          </a:p>
          <a:p>
            <a:pPr marR="0" lvl="0" algn="l">
              <a:lnSpc>
                <a:spcPct val="119921"/>
              </a:lnSpc>
              <a:spcBef>
                <a:spcPts val="635"/>
              </a:spcBef>
              <a:spcAft>
                <a:spcPts val="0"/>
              </a:spcAft>
              <a:buNone/>
            </a:pPr>
            <a:r>
              <a:rPr lang="en-US" sz="2800">
                <a:solidFill>
                  <a:srgbClr val="000000"/>
                </a:solidFill>
                <a:latin typeface="Arial"/>
                <a:ea typeface="Arial"/>
                <a:cs typeface="Arial"/>
                <a:sym typeface="Arial"/>
              </a:rPr>
              <a:t>Can be deadly</a:t>
            </a:r>
          </a:p>
          <a:p>
            <a:pPr marR="0" lvl="0" algn="l" rtl="0">
              <a:lnSpc>
                <a:spcPct val="119921"/>
              </a:lnSpc>
              <a:spcBef>
                <a:spcPts val="635"/>
              </a:spcBef>
              <a:spcAft>
                <a:spcPts val="0"/>
              </a:spcAft>
              <a:buNone/>
            </a:pPr>
            <a:r>
              <a:rPr lang="en-US" sz="2800">
                <a:solidFill>
                  <a:srgbClr val="000000"/>
                </a:solidFill>
                <a:latin typeface="Arial"/>
                <a:ea typeface="Arial"/>
                <a:cs typeface="Arial"/>
                <a:sym typeface="Arial"/>
              </a:rPr>
              <a:t>Treated with antibiotics</a:t>
            </a:r>
          </a:p>
          <a:p>
            <a:pPr marR="0" lvl="0" algn="l">
              <a:lnSpc>
                <a:spcPct val="119921"/>
              </a:lnSpc>
              <a:spcBef>
                <a:spcPts val="635"/>
              </a:spcBef>
              <a:spcAft>
                <a:spcPts val="0"/>
              </a:spcAft>
              <a:buNone/>
            </a:pPr>
            <a:r>
              <a:rPr lang="en-US" sz="2800"/>
              <a:t>Also called "sepsis"</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
        <p:nvSpPr>
          <p:cNvPr id="109" name="Shape 109"/>
          <p:cNvSpPr txBox="1"/>
          <p:nvPr/>
        </p:nvSpPr>
        <p:spPr>
          <a:xfrm>
            <a:off x="7662700" y="1671025"/>
            <a:ext cx="2341199" cy="1773599"/>
          </a:xfrm>
          <a:prstGeom prst="rect">
            <a:avLst/>
          </a:prstGeom>
          <a:noFill/>
          <a:ln>
            <a:noFill/>
          </a:ln>
        </p:spPr>
        <p:txBody>
          <a:bodyPr lIns="91425" tIns="91425" rIns="91425" bIns="91425" anchor="t" anchorCtr="0">
            <a:noAutofit/>
          </a:bodyPr>
          <a:lstStyle/>
          <a:p>
            <a:pPr lvl="0">
              <a:spcBef>
                <a:spcPts val="0"/>
              </a:spcBef>
              <a:buNone/>
            </a:pPr>
            <a:r>
              <a:rPr lang="en-US" sz="1600" i="1">
                <a:solidFill>
                  <a:srgbClr val="474747"/>
                </a:solidFill>
                <a:highlight>
                  <a:srgbClr val="FFFFFF"/>
                </a:highlight>
              </a:rPr>
              <a:t>Originating from the Latin and Greek terms gangreana,  gangrene literally means degradation of a part of the living body.</a:t>
            </a:r>
          </a:p>
        </p:txBody>
      </p:sp>
      <p:pic>
        <p:nvPicPr>
          <p:cNvPr id="110" name="Shape 110"/>
          <p:cNvPicPr preferRelativeResize="0"/>
          <p:nvPr/>
        </p:nvPicPr>
        <p:blipFill>
          <a:blip r:embed="rId3">
            <a:alphaModFix/>
          </a:blip>
          <a:stretch>
            <a:fillRect/>
          </a:stretch>
        </p:blipFill>
        <p:spPr>
          <a:xfrm>
            <a:off x="5534075" y="3600700"/>
            <a:ext cx="4469823" cy="3352373"/>
          </a:xfrm>
          <a:prstGeom prst="rect">
            <a:avLst/>
          </a:prstGeom>
          <a:noFill/>
          <a:ln>
            <a:noFill/>
          </a:ln>
        </p:spPr>
      </p:pic>
      <p:sp>
        <p:nvSpPr>
          <p:cNvPr id="111" name="Shape 111"/>
          <p:cNvSpPr txBox="1"/>
          <p:nvPr/>
        </p:nvSpPr>
        <p:spPr>
          <a:xfrm>
            <a:off x="6158425" y="7109150"/>
            <a:ext cx="3121799" cy="510900"/>
          </a:xfrm>
          <a:prstGeom prst="rect">
            <a:avLst/>
          </a:prstGeom>
          <a:noFill/>
          <a:ln>
            <a:noFill/>
          </a:ln>
        </p:spPr>
        <p:txBody>
          <a:bodyPr lIns="91425" tIns="91425" rIns="91425" bIns="91425" anchor="t" anchorCtr="0">
            <a:noAutofit/>
          </a:bodyPr>
          <a:lstStyle/>
          <a:p>
            <a:pPr lvl="0">
              <a:spcBef>
                <a:spcPts val="0"/>
              </a:spcBef>
              <a:buNone/>
            </a:pPr>
            <a:r>
              <a:rPr lang="en-US" b="1"/>
              <a:t>autoamputation</a:t>
            </a:r>
          </a:p>
        </p:txBody>
      </p:sp>
      <p:pic>
        <p:nvPicPr>
          <p:cNvPr id="112" name="Shape 112"/>
          <p:cNvPicPr preferRelativeResize="0"/>
          <p:nvPr/>
        </p:nvPicPr>
        <p:blipFill>
          <a:blip r:embed="rId4">
            <a:alphaModFix/>
          </a:blip>
          <a:stretch>
            <a:fillRect/>
          </a:stretch>
        </p:blipFill>
        <p:spPr>
          <a:xfrm>
            <a:off x="581350" y="3915075"/>
            <a:ext cx="4286250" cy="2914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8950" y="233025"/>
            <a:ext cx="9015599" cy="1243800"/>
          </a:xfrm>
          <a:prstGeom prst="rect">
            <a:avLst/>
          </a:prstGeom>
          <a:noFill/>
          <a:ln>
            <a:noFill/>
          </a:ln>
        </p:spPr>
        <p:txBody>
          <a:bodyPr lIns="38100" tIns="38100" rIns="38100" bIns="38100" anchor="ctr" anchorCtr="0">
            <a:noAutofit/>
          </a:bodyPr>
          <a:lstStyle/>
          <a:p>
            <a:pPr marL="0" marR="0" lvl="0" indent="0">
              <a:lnSpc>
                <a:spcPct val="119886"/>
              </a:lnSpc>
              <a:spcBef>
                <a:spcPts val="0"/>
              </a:spcBef>
              <a:spcAft>
                <a:spcPts val="0"/>
              </a:spcAft>
              <a:buNone/>
            </a:pPr>
            <a:r>
              <a:rPr lang="en-US" sz="4888">
                <a:solidFill>
                  <a:srgbClr val="000000"/>
                </a:solidFill>
                <a:latin typeface="Arial"/>
                <a:ea typeface="Arial"/>
                <a:cs typeface="Arial"/>
                <a:sym typeface="Arial"/>
              </a:rPr>
              <a:t>Thrombocytopenia</a:t>
            </a:r>
          </a:p>
        </p:txBody>
      </p:sp>
      <p:sp>
        <p:nvSpPr>
          <p:cNvPr id="118" name="Shape 118"/>
          <p:cNvSpPr txBox="1"/>
          <p:nvPr/>
        </p:nvSpPr>
        <p:spPr>
          <a:xfrm>
            <a:off x="411650" y="1748516"/>
            <a:ext cx="9620699" cy="1444200"/>
          </a:xfrm>
          <a:prstGeom prst="rect">
            <a:avLst/>
          </a:prstGeom>
          <a:noFill/>
          <a:ln>
            <a:noFill/>
          </a:ln>
        </p:spPr>
        <p:txBody>
          <a:bodyPr lIns="38100" tIns="38100" rIns="38100" bIns="38100" anchor="t" anchorCtr="0">
            <a:noAutofit/>
          </a:bodyPr>
          <a:lstStyle/>
          <a:p>
            <a:pPr marR="0" lvl="0" algn="l">
              <a:lnSpc>
                <a:spcPct val="119921"/>
              </a:lnSpc>
              <a:spcBef>
                <a:spcPts val="0"/>
              </a:spcBef>
              <a:spcAft>
                <a:spcPts val="0"/>
              </a:spcAft>
              <a:buNone/>
            </a:pPr>
            <a:r>
              <a:rPr lang="en-US" sz="3555">
                <a:solidFill>
                  <a:srgbClr val="000000"/>
                </a:solidFill>
                <a:latin typeface="Arial"/>
                <a:ea typeface="Arial"/>
                <a:cs typeface="Arial"/>
                <a:sym typeface="Arial"/>
              </a:rPr>
              <a:t>Low production of Platelets</a:t>
            </a:r>
          </a:p>
          <a:p>
            <a:pPr marR="0" lvl="0" algn="l">
              <a:lnSpc>
                <a:spcPct val="119921"/>
              </a:lnSpc>
              <a:spcBef>
                <a:spcPts val="635"/>
              </a:spcBef>
              <a:spcAft>
                <a:spcPts val="0"/>
              </a:spcAft>
              <a:buNone/>
            </a:pPr>
            <a:r>
              <a:rPr lang="en-US" sz="3555">
                <a:solidFill>
                  <a:srgbClr val="000000"/>
                </a:solidFill>
                <a:latin typeface="Arial"/>
                <a:ea typeface="Arial"/>
                <a:cs typeface="Arial"/>
                <a:sym typeface="Arial"/>
              </a:rPr>
              <a:t>Caus</a:t>
            </a:r>
            <a:r>
              <a:rPr lang="en-US" sz="3555"/>
              <a:t>es</a:t>
            </a:r>
            <a:r>
              <a:rPr lang="en-US" sz="3555">
                <a:solidFill>
                  <a:srgbClr val="000000"/>
                </a:solidFill>
                <a:latin typeface="Arial"/>
                <a:ea typeface="Arial"/>
                <a:cs typeface="Arial"/>
                <a:sym typeface="Arial"/>
              </a:rPr>
              <a:t> bleeding or bruising</a:t>
            </a:r>
          </a:p>
        </p:txBody>
      </p:sp>
      <p:pic>
        <p:nvPicPr>
          <p:cNvPr id="119" name="Shape 119"/>
          <p:cNvPicPr preferRelativeResize="0"/>
          <p:nvPr/>
        </p:nvPicPr>
        <p:blipFill>
          <a:blip r:embed="rId3">
            <a:alphaModFix/>
          </a:blip>
          <a:stretch>
            <a:fillRect/>
          </a:stretch>
        </p:blipFill>
        <p:spPr>
          <a:xfrm>
            <a:off x="669375" y="3680025"/>
            <a:ext cx="4007475" cy="3032299"/>
          </a:xfrm>
          <a:prstGeom prst="rect">
            <a:avLst/>
          </a:prstGeom>
          <a:noFill/>
          <a:ln>
            <a:noFill/>
          </a:ln>
        </p:spPr>
      </p:pic>
      <p:sp>
        <p:nvSpPr>
          <p:cNvPr id="120" name="Shape 120"/>
          <p:cNvSpPr txBox="1"/>
          <p:nvPr/>
        </p:nvSpPr>
        <p:spPr>
          <a:xfrm>
            <a:off x="5006900" y="3412600"/>
            <a:ext cx="4925999" cy="3809999"/>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133">
                <a:solidFill>
                  <a:srgbClr val="000000"/>
                </a:solidFill>
                <a:latin typeface="Arial"/>
                <a:ea typeface="Arial"/>
                <a:cs typeface="Arial"/>
                <a:sym typeface="Arial"/>
              </a:rPr>
              <a:t>A bruise is caused when tiny blood vessels are damaged or broken as the result of a blow to the skin (be it bumping against something or hitting yourself with a hammer). </a:t>
            </a:r>
          </a:p>
          <a:p>
            <a:pPr lvl="0" rtl="0">
              <a:lnSpc>
                <a:spcPct val="100000"/>
              </a:lnSpc>
              <a:spcBef>
                <a:spcPts val="0"/>
              </a:spcBef>
              <a:buNone/>
            </a:pPr>
            <a:r>
              <a:rPr lang="en-US" sz="2133">
                <a:solidFill>
                  <a:srgbClr val="000000"/>
                </a:solidFill>
                <a:latin typeface="Arial"/>
                <a:ea typeface="Arial"/>
                <a:cs typeface="Arial"/>
                <a:sym typeface="Arial"/>
              </a:rPr>
              <a:t> </a:t>
            </a:r>
          </a:p>
          <a:p>
            <a:pPr lvl="0" rtl="0">
              <a:lnSpc>
                <a:spcPct val="100000"/>
              </a:lnSpc>
              <a:spcBef>
                <a:spcPts val="0"/>
              </a:spcBef>
              <a:buNone/>
            </a:pPr>
            <a:r>
              <a:rPr lang="en-US" sz="2133">
                <a:solidFill>
                  <a:srgbClr val="000000"/>
                </a:solidFill>
                <a:latin typeface="Arial"/>
                <a:ea typeface="Arial"/>
                <a:cs typeface="Arial"/>
                <a:sym typeface="Arial"/>
              </a:rPr>
              <a:t>The raised area of a bump or bruise results from blood leaking from these injured blood vessels into the tissues as well as from the body's response to the injury.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70125" y="199425"/>
            <a:ext cx="9015599" cy="1243800"/>
          </a:xfrm>
          <a:prstGeom prst="rect">
            <a:avLst/>
          </a:prstGeom>
          <a:noFill/>
          <a:ln>
            <a:noFill/>
          </a:ln>
        </p:spPr>
        <p:txBody>
          <a:bodyPr lIns="38100" tIns="38100" rIns="38100" bIns="38100" anchor="ctr" anchorCtr="0">
            <a:noAutofit/>
          </a:bodyPr>
          <a:lstStyle/>
          <a:p>
            <a:pPr marL="0" marR="0" lvl="0" indent="0">
              <a:lnSpc>
                <a:spcPct val="119886"/>
              </a:lnSpc>
              <a:spcBef>
                <a:spcPts val="0"/>
              </a:spcBef>
              <a:spcAft>
                <a:spcPts val="0"/>
              </a:spcAft>
              <a:buNone/>
            </a:pPr>
            <a:r>
              <a:rPr lang="en-US" sz="4888"/>
              <a:t>7. </a:t>
            </a:r>
            <a:r>
              <a:rPr lang="en-US" sz="4888">
                <a:solidFill>
                  <a:srgbClr val="000000"/>
                </a:solidFill>
                <a:latin typeface="Arial"/>
                <a:ea typeface="Arial"/>
                <a:cs typeface="Arial"/>
                <a:sym typeface="Arial"/>
              </a:rPr>
              <a:t>HEMOPHILIA</a:t>
            </a:r>
          </a:p>
        </p:txBody>
      </p:sp>
      <p:sp>
        <p:nvSpPr>
          <p:cNvPr id="126" name="Shape 126"/>
          <p:cNvSpPr txBox="1"/>
          <p:nvPr/>
        </p:nvSpPr>
        <p:spPr>
          <a:xfrm>
            <a:off x="270125" y="1600175"/>
            <a:ext cx="5390100" cy="4895999"/>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a:solidFill>
                  <a:srgbClr val="000000"/>
                </a:solidFill>
                <a:latin typeface="Arial"/>
                <a:ea typeface="Arial"/>
                <a:cs typeface="Arial"/>
                <a:sym typeface="Arial"/>
              </a:rPr>
              <a:t>This disorder causes a </a:t>
            </a:r>
            <a:r>
              <a:rPr lang="en-US" sz="3555" u="sng">
                <a:solidFill>
                  <a:srgbClr val="000000"/>
                </a:solidFill>
                <a:latin typeface="Arial"/>
                <a:ea typeface="Arial"/>
                <a:cs typeface="Arial"/>
                <a:sym typeface="Arial"/>
              </a:rPr>
              <a:t>failure of the blood to clot</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a:p>
            <a:pPr marL="0" marR="0" lvl="0" indent="0" algn="l">
              <a:lnSpc>
                <a:spcPct val="119921"/>
              </a:lnSpc>
              <a:spcBef>
                <a:spcPts val="635"/>
              </a:spcBef>
              <a:spcAft>
                <a:spcPts val="0"/>
              </a:spcAft>
              <a:buNone/>
            </a:pPr>
            <a:r>
              <a:rPr lang="en-US" sz="3555">
                <a:solidFill>
                  <a:srgbClr val="000000"/>
                </a:solidFill>
                <a:latin typeface="Arial"/>
                <a:ea typeface="Arial"/>
                <a:cs typeface="Arial"/>
                <a:sym typeface="Arial"/>
              </a:rPr>
              <a:t>Patients can be </a:t>
            </a:r>
            <a:r>
              <a:rPr lang="en-US" sz="3555" u="sng">
                <a:solidFill>
                  <a:srgbClr val="000000"/>
                </a:solidFill>
                <a:latin typeface="Arial"/>
                <a:ea typeface="Arial"/>
                <a:cs typeface="Arial"/>
                <a:sym typeface="Arial"/>
              </a:rPr>
              <a:t>treated with blood transfusions</a:t>
            </a:r>
            <a:r>
              <a:rPr lang="en-US" sz="3555">
                <a:solidFill>
                  <a:srgbClr val="000000"/>
                </a:solidFill>
                <a:latin typeface="Arial"/>
                <a:ea typeface="Arial"/>
                <a:cs typeface="Arial"/>
                <a:sym typeface="Arial"/>
              </a:rPr>
              <a:t> that include clotting agents.</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pic>
        <p:nvPicPr>
          <p:cNvPr id="127" name="Shape 127"/>
          <p:cNvPicPr preferRelativeResize="0"/>
          <p:nvPr/>
        </p:nvPicPr>
        <p:blipFill>
          <a:blip r:embed="rId3">
            <a:alphaModFix/>
          </a:blip>
          <a:stretch>
            <a:fillRect/>
          </a:stretch>
        </p:blipFill>
        <p:spPr>
          <a:xfrm>
            <a:off x="5756166" y="1662350"/>
            <a:ext cx="4177183" cy="40211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10300" y="356300"/>
            <a:ext cx="9015574" cy="1243874"/>
          </a:xfrm>
          <a:prstGeom prst="rect">
            <a:avLst/>
          </a:prstGeom>
          <a:noFill/>
          <a:ln>
            <a:noFill/>
          </a:ln>
        </p:spPr>
        <p:txBody>
          <a:bodyPr lIns="38100" tIns="38100" rIns="38100" bIns="38100" anchor="ctr" anchorCtr="0">
            <a:noAutofit/>
          </a:bodyPr>
          <a:lstStyle/>
          <a:p>
            <a:pPr marL="0" marR="0" lvl="0" indent="0" algn="ctr">
              <a:lnSpc>
                <a:spcPct val="119886"/>
              </a:lnSpc>
              <a:spcBef>
                <a:spcPts val="0"/>
              </a:spcBef>
              <a:spcAft>
                <a:spcPts val="0"/>
              </a:spcAft>
              <a:buNone/>
            </a:pPr>
            <a:r>
              <a:rPr lang="en-US" sz="4888">
                <a:solidFill>
                  <a:srgbClr val="000000"/>
                </a:solidFill>
                <a:latin typeface="Arial"/>
                <a:ea typeface="Arial"/>
                <a:cs typeface="Arial"/>
                <a:sym typeface="Arial"/>
              </a:rPr>
              <a:t>Queen Victoria</a:t>
            </a:r>
          </a:p>
        </p:txBody>
      </p:sp>
      <p:pic>
        <p:nvPicPr>
          <p:cNvPr id="133" name="Shape 133"/>
          <p:cNvPicPr preferRelativeResize="0"/>
          <p:nvPr/>
        </p:nvPicPr>
        <p:blipFill>
          <a:blip r:embed="rId3">
            <a:alphaModFix/>
          </a:blip>
          <a:stretch>
            <a:fillRect/>
          </a:stretch>
        </p:blipFill>
        <p:spPr>
          <a:xfrm>
            <a:off x="3217325" y="1778000"/>
            <a:ext cx="3619500" cy="4878899"/>
          </a:xfrm>
          <a:prstGeom prst="rect">
            <a:avLst/>
          </a:prstGeom>
          <a:noFill/>
          <a:ln>
            <a:noFill/>
          </a:ln>
        </p:spPr>
      </p:pic>
      <p:sp>
        <p:nvSpPr>
          <p:cNvPr id="134" name="Shape 134"/>
          <p:cNvSpPr txBox="1"/>
          <p:nvPr/>
        </p:nvSpPr>
        <p:spPr>
          <a:xfrm>
            <a:off x="6113625" y="7163150"/>
            <a:ext cx="3258249" cy="384874"/>
          </a:xfrm>
          <a:prstGeom prst="rect">
            <a:avLst/>
          </a:prstGeom>
          <a:noFill/>
          <a:ln>
            <a:noFill/>
          </a:ln>
        </p:spPr>
        <p:txBody>
          <a:bodyPr lIns="38100" tIns="38100" rIns="38100" bIns="38100" anchor="t" anchorCtr="0">
            <a:noAutofit/>
          </a:bodyPr>
          <a:lstStyle/>
          <a:p>
            <a:pPr marL="0" marR="0" lvl="0" indent="0" algn="l">
              <a:lnSpc>
                <a:spcPct val="120138"/>
              </a:lnSpc>
              <a:spcBef>
                <a:spcPts val="0"/>
              </a:spcBef>
              <a:spcAft>
                <a:spcPts val="0"/>
              </a:spcAft>
              <a:buNone/>
            </a:pPr>
            <a:r>
              <a:rPr lang="en-US" sz="2000">
                <a:solidFill>
                  <a:srgbClr val="000000"/>
                </a:solidFill>
                <a:latin typeface="Arial"/>
                <a:ea typeface="Arial"/>
                <a:cs typeface="Arial"/>
                <a:sym typeface="Arial"/>
              </a:rPr>
              <a:t>Carrier for Hemophilia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0" y="492280"/>
            <a:ext cx="10159999" cy="66354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03275" y="139000"/>
            <a:ext cx="3359099" cy="722399"/>
          </a:xfrm>
          <a:prstGeom prst="rect">
            <a:avLst/>
          </a:prstGeom>
          <a:noFill/>
          <a:ln>
            <a:noFill/>
          </a:ln>
        </p:spPr>
        <p:txBody>
          <a:bodyPr lIns="38100" tIns="38100" rIns="38100" bIns="38100" anchor="ctr" anchorCtr="0">
            <a:noAutofit/>
          </a:bodyPr>
          <a:lstStyle/>
          <a:p>
            <a:pPr marL="0" marR="0" lvl="0" indent="0" rtl="0">
              <a:lnSpc>
                <a:spcPct val="119886"/>
              </a:lnSpc>
              <a:spcBef>
                <a:spcPts val="0"/>
              </a:spcBef>
              <a:spcAft>
                <a:spcPts val="0"/>
              </a:spcAft>
              <a:buNone/>
            </a:pPr>
            <a:r>
              <a:rPr lang="en-US" sz="4888">
                <a:solidFill>
                  <a:srgbClr val="000000"/>
                </a:solidFill>
                <a:latin typeface="Arial"/>
                <a:ea typeface="Arial"/>
                <a:cs typeface="Arial"/>
                <a:sym typeface="Arial"/>
              </a:rPr>
              <a:t>Jaundice</a:t>
            </a:r>
          </a:p>
        </p:txBody>
      </p:sp>
      <p:sp>
        <p:nvSpPr>
          <p:cNvPr id="145" name="Shape 145"/>
          <p:cNvSpPr txBox="1"/>
          <p:nvPr/>
        </p:nvSpPr>
        <p:spPr>
          <a:xfrm>
            <a:off x="304225" y="1172975"/>
            <a:ext cx="4215600" cy="6163199"/>
          </a:xfrm>
          <a:prstGeom prst="rect">
            <a:avLst/>
          </a:prstGeom>
          <a:noFill/>
          <a:ln>
            <a:noFill/>
          </a:ln>
        </p:spPr>
        <p:txBody>
          <a:bodyPr lIns="38100" tIns="38100" rIns="38100" bIns="38100" anchor="t" anchorCtr="0">
            <a:noAutofit/>
          </a:bodyPr>
          <a:lstStyle/>
          <a:p>
            <a:pPr marR="0" lvl="0" algn="l">
              <a:lnSpc>
                <a:spcPct val="119921"/>
              </a:lnSpc>
              <a:spcBef>
                <a:spcPts val="0"/>
              </a:spcBef>
              <a:spcAft>
                <a:spcPts val="0"/>
              </a:spcAft>
              <a:buNone/>
            </a:pPr>
            <a:r>
              <a:rPr lang="en-US" sz="3000">
                <a:solidFill>
                  <a:srgbClr val="000000"/>
                </a:solidFill>
                <a:latin typeface="Arial"/>
                <a:ea typeface="Arial"/>
                <a:cs typeface="Arial"/>
                <a:sym typeface="Arial"/>
              </a:rPr>
              <a:t>In newborns, caused by the </a:t>
            </a:r>
            <a:r>
              <a:rPr lang="en-US" sz="3000" u="sng">
                <a:solidFill>
                  <a:srgbClr val="000000"/>
                </a:solidFill>
                <a:latin typeface="Arial"/>
                <a:ea typeface="Arial"/>
                <a:cs typeface="Arial"/>
                <a:sym typeface="Arial"/>
              </a:rPr>
              <a:t>liver not functioning fully. </a:t>
            </a:r>
          </a:p>
          <a:p>
            <a:pPr marR="0" lvl="0" algn="l" rtl="0">
              <a:lnSpc>
                <a:spcPct val="119921"/>
              </a:lnSpc>
              <a:spcBef>
                <a:spcPts val="635"/>
              </a:spcBef>
              <a:spcAft>
                <a:spcPts val="0"/>
              </a:spcAft>
              <a:buNone/>
            </a:pPr>
            <a:endParaRPr sz="1200"/>
          </a:p>
          <a:p>
            <a:pPr marR="0" lvl="0" algn="l">
              <a:lnSpc>
                <a:spcPct val="119921"/>
              </a:lnSpc>
              <a:spcBef>
                <a:spcPts val="635"/>
              </a:spcBef>
              <a:spcAft>
                <a:spcPts val="0"/>
              </a:spcAft>
              <a:buNone/>
            </a:pPr>
            <a:r>
              <a:rPr lang="en-US" sz="3000"/>
              <a:t>Bilirubin builds up, causing a </a:t>
            </a:r>
            <a:r>
              <a:rPr lang="en-US" sz="3000" u="sng">
                <a:solidFill>
                  <a:srgbClr val="000000"/>
                </a:solidFill>
                <a:latin typeface="Arial"/>
                <a:ea typeface="Arial"/>
                <a:cs typeface="Arial"/>
                <a:sym typeface="Arial"/>
              </a:rPr>
              <a:t>yellow color</a:t>
            </a:r>
          </a:p>
          <a:p>
            <a:pPr marR="0" lvl="0" algn="l" rtl="0">
              <a:lnSpc>
                <a:spcPct val="119921"/>
              </a:lnSpc>
              <a:spcBef>
                <a:spcPts val="635"/>
              </a:spcBef>
              <a:spcAft>
                <a:spcPts val="0"/>
              </a:spcAft>
              <a:buNone/>
            </a:pPr>
            <a:endParaRPr sz="1200"/>
          </a:p>
          <a:p>
            <a:pPr marR="0" lvl="0" algn="l" rtl="0">
              <a:lnSpc>
                <a:spcPct val="119921"/>
              </a:lnSpc>
              <a:spcBef>
                <a:spcPts val="635"/>
              </a:spcBef>
              <a:spcAft>
                <a:spcPts val="0"/>
              </a:spcAft>
              <a:buNone/>
            </a:pPr>
            <a:r>
              <a:rPr lang="en-US" sz="3000" u="sng"/>
              <a:t>Fluorescent</a:t>
            </a:r>
            <a:r>
              <a:rPr lang="en-US" sz="3000" u="sng">
                <a:solidFill>
                  <a:srgbClr val="000000"/>
                </a:solidFill>
                <a:latin typeface="Arial"/>
                <a:ea typeface="Arial"/>
                <a:cs typeface="Arial"/>
                <a:sym typeface="Arial"/>
              </a:rPr>
              <a:t> lights</a:t>
            </a:r>
            <a:r>
              <a:rPr lang="en-US" sz="3000">
                <a:solidFill>
                  <a:srgbClr val="000000"/>
                </a:solidFill>
                <a:latin typeface="Arial"/>
                <a:ea typeface="Arial"/>
                <a:cs typeface="Arial"/>
                <a:sym typeface="Arial"/>
              </a:rPr>
              <a:t> (bili lights) used to </a:t>
            </a:r>
            <a:r>
              <a:rPr lang="en-US" sz="3000"/>
              <a:t>treat condition</a:t>
            </a:r>
          </a:p>
        </p:txBody>
      </p:sp>
      <p:pic>
        <p:nvPicPr>
          <p:cNvPr id="146" name="Shape 146" descr="DSC_0380_2.jpg"/>
          <p:cNvPicPr preferRelativeResize="0"/>
          <p:nvPr/>
        </p:nvPicPr>
        <p:blipFill>
          <a:blip r:embed="rId3">
            <a:alphaModFix/>
          </a:blip>
          <a:stretch>
            <a:fillRect/>
          </a:stretch>
        </p:blipFill>
        <p:spPr>
          <a:xfrm>
            <a:off x="4789429" y="0"/>
            <a:ext cx="5100991" cy="7619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85425" y="0"/>
            <a:ext cx="9015599" cy="990000"/>
          </a:xfrm>
          <a:prstGeom prst="rect">
            <a:avLst/>
          </a:prstGeom>
          <a:noFill/>
          <a:ln>
            <a:noFill/>
          </a:ln>
        </p:spPr>
        <p:txBody>
          <a:bodyPr lIns="38100" tIns="38100" rIns="38100" bIns="38100" anchor="ctr" anchorCtr="0">
            <a:noAutofit/>
          </a:bodyPr>
          <a:lstStyle/>
          <a:p>
            <a:pPr marL="0" marR="0" lvl="0" indent="0">
              <a:lnSpc>
                <a:spcPct val="119886"/>
              </a:lnSpc>
              <a:spcBef>
                <a:spcPts val="0"/>
              </a:spcBef>
              <a:spcAft>
                <a:spcPts val="0"/>
              </a:spcAft>
              <a:buNone/>
            </a:pPr>
            <a:r>
              <a:rPr lang="en-US" sz="4888">
                <a:solidFill>
                  <a:srgbClr val="000000"/>
                </a:solidFill>
                <a:latin typeface="Arial"/>
                <a:ea typeface="Arial"/>
                <a:cs typeface="Arial"/>
                <a:sym typeface="Arial"/>
              </a:rPr>
              <a:t>Quick Genetics Review</a:t>
            </a:r>
          </a:p>
        </p:txBody>
      </p:sp>
      <p:sp>
        <p:nvSpPr>
          <p:cNvPr id="152" name="Shape 152"/>
          <p:cNvSpPr txBox="1"/>
          <p:nvPr/>
        </p:nvSpPr>
        <p:spPr>
          <a:xfrm>
            <a:off x="514375" y="1073850"/>
            <a:ext cx="9517800" cy="6408599"/>
          </a:xfrm>
          <a:prstGeom prst="rect">
            <a:avLst/>
          </a:prstGeom>
          <a:noFill/>
          <a:ln>
            <a:noFill/>
          </a:ln>
        </p:spPr>
        <p:txBody>
          <a:bodyPr lIns="38100" tIns="38100" rIns="38100" bIns="38100" anchor="t" anchorCtr="0">
            <a:noAutofit/>
          </a:bodyPr>
          <a:lstStyle/>
          <a:p>
            <a:pPr marL="0" marR="0" lvl="0" indent="0" algn="l" rtl="0">
              <a:lnSpc>
                <a:spcPct val="119922"/>
              </a:lnSpc>
              <a:spcBef>
                <a:spcPts val="0"/>
              </a:spcBef>
              <a:spcAft>
                <a:spcPts val="0"/>
              </a:spcAft>
              <a:buNone/>
            </a:pPr>
            <a:r>
              <a:rPr lang="en-US" sz="3300">
                <a:solidFill>
                  <a:srgbClr val="000000"/>
                </a:solidFill>
                <a:latin typeface="Arial"/>
                <a:ea typeface="Arial"/>
                <a:cs typeface="Arial"/>
                <a:sym typeface="Arial"/>
              </a:rPr>
              <a:t>A gene consists of 2 alleles</a:t>
            </a:r>
            <a:r>
              <a:rPr lang="en-US" sz="3555">
                <a:solidFill>
                  <a:srgbClr val="000000"/>
                </a:solidFill>
                <a:latin typeface="Arial"/>
                <a:ea typeface="Arial"/>
                <a:cs typeface="Arial"/>
                <a:sym typeface="Arial"/>
              </a:rPr>
              <a:t> </a:t>
            </a:r>
            <a:r>
              <a:rPr lang="en-US" sz="3000">
                <a:solidFill>
                  <a:srgbClr val="000000"/>
                </a:solidFill>
                <a:latin typeface="Arial"/>
                <a:ea typeface="Arial"/>
                <a:cs typeface="Arial"/>
                <a:sym typeface="Arial"/>
              </a:rPr>
              <a:t>(represented by letters)</a:t>
            </a:r>
          </a:p>
          <a:p>
            <a:pPr marL="0" marR="0" lvl="0" indent="0" algn="l" rtl="0">
              <a:lnSpc>
                <a:spcPct val="119922"/>
              </a:lnSpc>
              <a:spcBef>
                <a:spcPts val="635"/>
              </a:spcBef>
              <a:spcAft>
                <a:spcPts val="0"/>
              </a:spcAft>
              <a:buNone/>
            </a:pPr>
            <a:r>
              <a:rPr lang="en-US" sz="3555">
                <a:solidFill>
                  <a:srgbClr val="000000"/>
                </a:solidFill>
                <a:latin typeface="Arial"/>
                <a:ea typeface="Arial"/>
                <a:cs typeface="Arial"/>
                <a:sym typeface="Arial"/>
              </a:rPr>
              <a:t>One allele is usually dominant over the other</a:t>
            </a:r>
          </a:p>
          <a:p>
            <a:pPr marL="0" marR="0" lvl="0" indent="0" algn="l" rtl="0">
              <a:lnSpc>
                <a:spcPct val="119922"/>
              </a:lnSpc>
              <a:spcBef>
                <a:spcPts val="635"/>
              </a:spcBef>
              <a:spcAft>
                <a:spcPts val="0"/>
              </a:spcAft>
              <a:buNone/>
            </a:pPr>
            <a:endParaRPr sz="1200"/>
          </a:p>
          <a:p>
            <a:pPr marL="0" marR="0" lvl="0" indent="0" algn="l" rtl="0">
              <a:lnSpc>
                <a:spcPct val="119922"/>
              </a:lnSpc>
              <a:spcBef>
                <a:spcPts val="635"/>
              </a:spcBef>
              <a:spcAft>
                <a:spcPts val="0"/>
              </a:spcAft>
              <a:buNone/>
            </a:pPr>
            <a:r>
              <a:rPr lang="en-US" sz="3555">
                <a:solidFill>
                  <a:srgbClr val="000000"/>
                </a:solidFill>
                <a:latin typeface="Arial"/>
                <a:ea typeface="Arial"/>
                <a:cs typeface="Arial"/>
                <a:sym typeface="Arial"/>
              </a:rPr>
              <a:t>Example: </a:t>
            </a:r>
          </a:p>
          <a:p>
            <a:pPr marL="0" marR="0" lvl="0" indent="0" algn="l" rtl="0">
              <a:lnSpc>
                <a:spcPct val="119922"/>
              </a:lnSpc>
              <a:spcBef>
                <a:spcPts val="635"/>
              </a:spcBef>
              <a:spcAft>
                <a:spcPts val="0"/>
              </a:spcAft>
              <a:buNone/>
            </a:pPr>
            <a:r>
              <a:rPr lang="en-US" sz="3555" u="sng">
                <a:solidFill>
                  <a:srgbClr val="000000"/>
                </a:solidFill>
                <a:latin typeface="Arial"/>
                <a:ea typeface="Arial"/>
                <a:cs typeface="Arial"/>
                <a:sym typeface="Arial"/>
              </a:rPr>
              <a:t>Genotype     Phenotype</a:t>
            </a:r>
          </a:p>
          <a:p>
            <a:pPr marL="0" marR="0" lvl="0" indent="0" algn="l" rtl="0">
              <a:lnSpc>
                <a:spcPct val="119922"/>
              </a:lnSpc>
              <a:spcBef>
                <a:spcPts val="635"/>
              </a:spcBef>
              <a:spcAft>
                <a:spcPts val="0"/>
              </a:spcAft>
              <a:buNone/>
            </a:pPr>
            <a:r>
              <a:rPr lang="en-US" sz="3555">
                <a:solidFill>
                  <a:srgbClr val="000000"/>
                </a:solidFill>
                <a:latin typeface="Arial"/>
                <a:ea typeface="Arial"/>
                <a:cs typeface="Arial"/>
                <a:sym typeface="Arial"/>
              </a:rPr>
              <a:t>PP            widow’s peak</a:t>
            </a:r>
          </a:p>
          <a:p>
            <a:pPr marL="0" marR="0" lvl="0" indent="0" algn="l" rtl="0">
              <a:lnSpc>
                <a:spcPct val="119922"/>
              </a:lnSpc>
              <a:spcBef>
                <a:spcPts val="635"/>
              </a:spcBef>
              <a:spcAft>
                <a:spcPts val="0"/>
              </a:spcAft>
              <a:buNone/>
            </a:pPr>
            <a:r>
              <a:rPr lang="en-US" sz="3555">
                <a:solidFill>
                  <a:srgbClr val="000000"/>
                </a:solidFill>
                <a:latin typeface="Arial"/>
                <a:ea typeface="Arial"/>
                <a:cs typeface="Arial"/>
                <a:sym typeface="Arial"/>
              </a:rPr>
              <a:t>Pp             widow’s peak</a:t>
            </a:r>
          </a:p>
          <a:p>
            <a:pPr marL="0" marR="0" lvl="0" indent="0" algn="l" rtl="0">
              <a:lnSpc>
                <a:spcPct val="119922"/>
              </a:lnSpc>
              <a:spcBef>
                <a:spcPts val="635"/>
              </a:spcBef>
              <a:spcAft>
                <a:spcPts val="0"/>
              </a:spcAft>
              <a:buNone/>
            </a:pPr>
            <a:r>
              <a:rPr lang="en-US" sz="3555">
                <a:solidFill>
                  <a:srgbClr val="000000"/>
                </a:solidFill>
                <a:latin typeface="Arial"/>
                <a:ea typeface="Arial"/>
                <a:cs typeface="Arial"/>
                <a:sym typeface="Arial"/>
              </a:rPr>
              <a:t>pp          straight  hairline</a:t>
            </a:r>
          </a:p>
        </p:txBody>
      </p:sp>
      <p:pic>
        <p:nvPicPr>
          <p:cNvPr id="153" name="Shape 153"/>
          <p:cNvPicPr preferRelativeResize="0"/>
          <p:nvPr/>
        </p:nvPicPr>
        <p:blipFill rotWithShape="1">
          <a:blip r:embed="rId3">
            <a:alphaModFix/>
          </a:blip>
          <a:srcRect l="16215" r="10179"/>
          <a:stretch/>
        </p:blipFill>
        <p:spPr>
          <a:xfrm>
            <a:off x="6605825" y="3585825"/>
            <a:ext cx="3302925" cy="38417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marL="457200" lvl="0" indent="-499533" rtl="0">
              <a:lnSpc>
                <a:spcPct val="100000"/>
              </a:lnSpc>
              <a:spcBef>
                <a:spcPts val="0"/>
              </a:spcBef>
              <a:buClr>
                <a:srgbClr val="000000"/>
              </a:buClr>
              <a:buSzPct val="99224"/>
              <a:buFont typeface="Arial"/>
              <a:buAutoNum type="arabicPeriod"/>
            </a:pPr>
            <a:r>
              <a:rPr lang="en-US" sz="4266">
                <a:solidFill>
                  <a:srgbClr val="000000"/>
                </a:solidFill>
                <a:latin typeface="Arial"/>
                <a:ea typeface="Arial"/>
                <a:cs typeface="Arial"/>
                <a:sym typeface="Arial"/>
              </a:rPr>
              <a:t>Carbon Monoxide Poisoning</a:t>
            </a:r>
          </a:p>
        </p:txBody>
      </p:sp>
      <p:sp>
        <p:nvSpPr>
          <p:cNvPr id="31" name="Shape 31"/>
          <p:cNvSpPr txBox="1">
            <a:spLocks noGrp="1"/>
          </p:cNvSpPr>
          <p:nvPr>
            <p:ph type="body" idx="1"/>
          </p:nvPr>
        </p:nvSpPr>
        <p:spPr>
          <a:xfrm>
            <a:off x="204125" y="1524150"/>
            <a:ext cx="9778799" cy="2087199"/>
          </a:xfrm>
          <a:prstGeom prst="rect">
            <a:avLst/>
          </a:prstGeom>
        </p:spPr>
        <p:txBody>
          <a:bodyPr lIns="38100" tIns="38100" rIns="38100" bIns="38100" anchor="t" anchorCtr="0">
            <a:noAutofit/>
          </a:bodyPr>
          <a:lstStyle/>
          <a:p>
            <a:pPr lvl="0" rtl="0">
              <a:lnSpc>
                <a:spcPct val="100000"/>
              </a:lnSpc>
              <a:spcBef>
                <a:spcPts val="0"/>
              </a:spcBef>
              <a:buNone/>
            </a:pPr>
            <a:r>
              <a:rPr lang="en-US" sz="2666">
                <a:solidFill>
                  <a:srgbClr val="000000"/>
                </a:solidFill>
                <a:latin typeface="Arial"/>
                <a:ea typeface="Arial"/>
                <a:cs typeface="Arial"/>
                <a:sym typeface="Arial"/>
              </a:rPr>
              <a:t>CO binds to your </a:t>
            </a:r>
            <a:r>
              <a:rPr lang="en-US" sz="2666" b="1">
                <a:solidFill>
                  <a:srgbClr val="000000"/>
                </a:solidFill>
                <a:latin typeface="Arial"/>
                <a:ea typeface="Arial"/>
                <a:cs typeface="Arial"/>
                <a:sym typeface="Arial"/>
              </a:rPr>
              <a:t>hemoglobin</a:t>
            </a:r>
            <a:r>
              <a:rPr lang="en-US" sz="2666">
                <a:solidFill>
                  <a:srgbClr val="000000"/>
                </a:solidFill>
                <a:latin typeface="Arial"/>
                <a:ea typeface="Arial"/>
                <a:cs typeface="Arial"/>
                <a:sym typeface="Arial"/>
              </a:rPr>
              <a:t>, prevents oxygen from binding.  Can be fatal.   It is a "silent killer" as people often die in their sleep when a heater fails.</a:t>
            </a:r>
          </a:p>
          <a:p>
            <a:pPr lvl="0" rtl="0">
              <a:lnSpc>
                <a:spcPct val="100000"/>
              </a:lnSpc>
              <a:spcBef>
                <a:spcPts val="0"/>
              </a:spcBef>
              <a:buNone/>
            </a:pPr>
            <a:endParaRPr sz="2666">
              <a:solidFill>
                <a:srgbClr val="000000"/>
              </a:solidFill>
              <a:latin typeface="Arial"/>
              <a:ea typeface="Arial"/>
              <a:cs typeface="Arial"/>
              <a:sym typeface="Arial"/>
            </a:endParaRPr>
          </a:p>
          <a:p>
            <a:pPr lvl="0" rtl="0">
              <a:lnSpc>
                <a:spcPct val="100000"/>
              </a:lnSpc>
              <a:spcBef>
                <a:spcPts val="0"/>
              </a:spcBef>
              <a:buNone/>
            </a:pPr>
            <a:endParaRPr sz="2666">
              <a:solidFill>
                <a:srgbClr val="000000"/>
              </a:solidFill>
              <a:latin typeface="Arial"/>
              <a:ea typeface="Arial"/>
              <a:cs typeface="Arial"/>
              <a:sym typeface="Arial"/>
            </a:endParaRPr>
          </a:p>
        </p:txBody>
      </p:sp>
      <p:pic>
        <p:nvPicPr>
          <p:cNvPr id="32" name="Shape 32"/>
          <p:cNvPicPr preferRelativeResize="0"/>
          <p:nvPr/>
        </p:nvPicPr>
        <p:blipFill>
          <a:blip r:embed="rId3">
            <a:alphaModFix/>
          </a:blip>
          <a:stretch>
            <a:fillRect/>
          </a:stretch>
        </p:blipFill>
        <p:spPr>
          <a:xfrm>
            <a:off x="4165600" y="3352800"/>
            <a:ext cx="5499100" cy="3556000"/>
          </a:xfrm>
          <a:prstGeom prst="rect">
            <a:avLst/>
          </a:prstGeom>
          <a:noFill/>
          <a:ln>
            <a:noFill/>
          </a:ln>
        </p:spPr>
      </p:pic>
      <p:sp>
        <p:nvSpPr>
          <p:cNvPr id="33" name="Shape 33"/>
          <p:cNvSpPr txBox="1"/>
          <p:nvPr/>
        </p:nvSpPr>
        <p:spPr>
          <a:xfrm>
            <a:off x="406400" y="3556000"/>
            <a:ext cx="3375875" cy="3274399"/>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666">
                <a:solidFill>
                  <a:srgbClr val="000000"/>
                </a:solidFill>
                <a:latin typeface="Arial"/>
                <a:ea typeface="Arial"/>
                <a:cs typeface="Arial"/>
                <a:sym typeface="Arial"/>
              </a:rPr>
              <a:t>Carbon monoxide deaths are more likely to occur in winter</a:t>
            </a:r>
          </a:p>
          <a:p>
            <a:pPr lvl="0" rtl="0">
              <a:lnSpc>
                <a:spcPct val="100000"/>
              </a:lnSpc>
              <a:spcBef>
                <a:spcPts val="0"/>
              </a:spcBef>
              <a:buNone/>
            </a:pPr>
            <a:r>
              <a:rPr lang="en-US" sz="2666">
                <a:solidFill>
                  <a:srgbClr val="000000"/>
                </a:solidFill>
                <a:latin typeface="Arial"/>
                <a:ea typeface="Arial"/>
                <a:cs typeface="Arial"/>
                <a:sym typeface="Arial"/>
              </a:rPr>
              <a:t> </a:t>
            </a:r>
          </a:p>
          <a:p>
            <a:pPr lvl="0" rtl="0">
              <a:lnSpc>
                <a:spcPct val="100000"/>
              </a:lnSpc>
              <a:spcBef>
                <a:spcPts val="0"/>
              </a:spcBef>
              <a:buNone/>
            </a:pPr>
            <a:r>
              <a:rPr lang="en-US" sz="2666" u="sng">
                <a:solidFill>
                  <a:srgbClr val="0000FF"/>
                </a:solidFill>
                <a:latin typeface="Arial"/>
                <a:ea typeface="Arial"/>
                <a:cs typeface="Arial"/>
                <a:sym typeface="Arial"/>
                <a:hlinkClick r:id="rId4"/>
              </a:rPr>
              <a:t> Article from 2010, St Clair County</a:t>
            </a:r>
          </a:p>
          <a:p>
            <a:pPr lvl="0" rtl="0">
              <a:lnSpc>
                <a:spcPct val="100000"/>
              </a:lnSpc>
              <a:spcBef>
                <a:spcPts val="0"/>
              </a:spcBef>
              <a:buNone/>
            </a:pPr>
            <a:endParaRPr sz="2666" u="sng">
              <a:solidFill>
                <a:srgbClr val="000000"/>
              </a:solidFill>
              <a:latin typeface="Arial"/>
              <a:ea typeface="Arial"/>
              <a:cs typeface="Arial"/>
              <a:sym typeface="Arial"/>
              <a:hlinkClick r:id="rId4"/>
            </a:endParaRPr>
          </a:p>
          <a:p>
            <a:pPr lvl="0" rtl="0">
              <a:lnSpc>
                <a:spcPct val="100000"/>
              </a:lnSpc>
              <a:spcBef>
                <a:spcPts val="0"/>
              </a:spcBef>
              <a:buNone/>
            </a:pPr>
            <a:endParaRPr sz="2666">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02925" y="302600"/>
            <a:ext cx="9757500" cy="1657199"/>
          </a:xfrm>
          <a:prstGeom prst="rect">
            <a:avLst/>
          </a:prstGeom>
        </p:spPr>
        <p:txBody>
          <a:bodyPr lIns="38100" tIns="38100" rIns="38100" bIns="38100" anchor="t" anchorCtr="0">
            <a:noAutofit/>
          </a:bodyPr>
          <a:lstStyle/>
          <a:p>
            <a:pPr lvl="0" rtl="0">
              <a:lnSpc>
                <a:spcPct val="100000"/>
              </a:lnSpc>
              <a:spcBef>
                <a:spcPts val="0"/>
              </a:spcBef>
              <a:buNone/>
            </a:pPr>
            <a:r>
              <a:rPr lang="en-US" sz="3300">
                <a:solidFill>
                  <a:srgbClr val="000000"/>
                </a:solidFill>
                <a:latin typeface="Arial"/>
                <a:ea typeface="Arial"/>
                <a:cs typeface="Arial"/>
                <a:sym typeface="Arial"/>
              </a:rPr>
              <a:t>A person with a widow's peak (Pp) is married to a person with a straight hairline (pp), what percentage of their children will have a straight hairline?</a:t>
            </a:r>
          </a:p>
        </p:txBody>
      </p:sp>
      <p:pic>
        <p:nvPicPr>
          <p:cNvPr id="159" name="Shape 159" descr="130213095855-power-couples-jennifer-aniston-and-justin-theroux-horizontal-large-gallery.jpg"/>
          <p:cNvPicPr preferRelativeResize="0"/>
          <p:nvPr/>
        </p:nvPicPr>
        <p:blipFill rotWithShape="1">
          <a:blip r:embed="rId3">
            <a:alphaModFix/>
          </a:blip>
          <a:srcRect l="24064" r="24558" b="22372"/>
          <a:stretch/>
        </p:blipFill>
        <p:spPr>
          <a:xfrm>
            <a:off x="5078875" y="2516925"/>
            <a:ext cx="4795825" cy="40816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02775" y="303000"/>
            <a:ext cx="9630625" cy="1557550"/>
          </a:xfrm>
          <a:prstGeom prst="rect">
            <a:avLst/>
          </a:prstGeom>
        </p:spPr>
        <p:txBody>
          <a:bodyPr lIns="38100" tIns="38100" rIns="38100" bIns="38100" anchor="t" anchorCtr="0">
            <a:noAutofit/>
          </a:bodyPr>
          <a:lstStyle/>
          <a:p>
            <a:pPr lvl="0" rtl="0">
              <a:lnSpc>
                <a:spcPct val="100000"/>
              </a:lnSpc>
              <a:spcBef>
                <a:spcPts val="0"/>
              </a:spcBef>
              <a:buNone/>
            </a:pPr>
            <a:r>
              <a:rPr lang="en-US" sz="3333">
                <a:solidFill>
                  <a:srgbClr val="000000"/>
                </a:solidFill>
                <a:latin typeface="Arial"/>
                <a:ea typeface="Arial"/>
                <a:cs typeface="Arial"/>
                <a:sym typeface="Arial"/>
              </a:rPr>
              <a:t>Two people who are both heterozygous for the widow's peak trait are married. What percentage of their children will have a straight hairline?</a:t>
            </a:r>
          </a:p>
        </p:txBody>
      </p:sp>
      <p:pic>
        <p:nvPicPr>
          <p:cNvPr id="165" name="Shape 165" descr="Brad-Pitt-and-Angelina-Jolie.jpg"/>
          <p:cNvPicPr preferRelativeResize="0"/>
          <p:nvPr/>
        </p:nvPicPr>
        <p:blipFill rotWithShape="1">
          <a:blip r:embed="rId3">
            <a:alphaModFix/>
          </a:blip>
          <a:srcRect l="17751" r="20309"/>
          <a:stretch/>
        </p:blipFill>
        <p:spPr>
          <a:xfrm>
            <a:off x="5410750" y="2193125"/>
            <a:ext cx="4413024" cy="4467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a:blip r:embed="rId3">
            <a:alphaModFix/>
          </a:blip>
          <a:stretch>
            <a:fillRect/>
          </a:stretch>
        </p:blipFill>
        <p:spPr>
          <a:xfrm>
            <a:off x="711200" y="406400"/>
            <a:ext cx="4169825" cy="3143250"/>
          </a:xfrm>
          <a:prstGeom prst="rect">
            <a:avLst/>
          </a:prstGeom>
          <a:noFill/>
          <a:ln>
            <a:noFill/>
          </a:ln>
        </p:spPr>
      </p:pic>
      <p:pic>
        <p:nvPicPr>
          <p:cNvPr id="171" name="Shape 171"/>
          <p:cNvPicPr preferRelativeResize="0"/>
          <p:nvPr/>
        </p:nvPicPr>
        <p:blipFill>
          <a:blip r:embed="rId4">
            <a:alphaModFix/>
          </a:blip>
          <a:stretch>
            <a:fillRect/>
          </a:stretch>
        </p:blipFill>
        <p:spPr>
          <a:xfrm>
            <a:off x="5588400" y="305675"/>
            <a:ext cx="4159050" cy="3345374"/>
          </a:xfrm>
          <a:prstGeom prst="rect">
            <a:avLst/>
          </a:prstGeom>
          <a:noFill/>
          <a:ln>
            <a:noFill/>
          </a:ln>
        </p:spPr>
      </p:pic>
      <p:sp>
        <p:nvSpPr>
          <p:cNvPr id="172" name="Shape 172"/>
          <p:cNvSpPr txBox="1"/>
          <p:nvPr/>
        </p:nvSpPr>
        <p:spPr>
          <a:xfrm>
            <a:off x="516775" y="3962100"/>
            <a:ext cx="7616199" cy="3241500"/>
          </a:xfrm>
          <a:prstGeom prst="rect">
            <a:avLst/>
          </a:prstGeom>
          <a:noFill/>
          <a:ln>
            <a:noFill/>
          </a:ln>
        </p:spPr>
        <p:txBody>
          <a:bodyPr lIns="38100" tIns="38100" rIns="38100" bIns="38100" anchor="t" anchorCtr="0">
            <a:noAutofit/>
          </a:bodyPr>
          <a:lstStyle/>
          <a:p>
            <a:pPr marL="0" marR="0" lvl="0" indent="0" algn="l" rtl="0">
              <a:lnSpc>
                <a:spcPct val="120139"/>
              </a:lnSpc>
              <a:spcBef>
                <a:spcPts val="0"/>
              </a:spcBef>
              <a:spcAft>
                <a:spcPts val="0"/>
              </a:spcAft>
              <a:buNone/>
            </a:pPr>
            <a:r>
              <a:rPr lang="en-US" sz="3200">
                <a:solidFill>
                  <a:srgbClr val="000000"/>
                </a:solidFill>
                <a:latin typeface="Arial"/>
                <a:ea typeface="Arial"/>
                <a:cs typeface="Arial"/>
                <a:sym typeface="Arial"/>
              </a:rPr>
              <a:t>Sickle Cell Anemia is actually </a:t>
            </a:r>
            <a:r>
              <a:rPr lang="en-US" sz="3200" u="sng">
                <a:solidFill>
                  <a:srgbClr val="000000"/>
                </a:solidFill>
                <a:latin typeface="Arial"/>
                <a:ea typeface="Arial"/>
                <a:cs typeface="Arial"/>
                <a:sym typeface="Arial"/>
              </a:rPr>
              <a:t>codominant</a:t>
            </a:r>
          </a:p>
          <a:p>
            <a:pPr marL="0" marR="0" lvl="0" indent="0" algn="l" rtl="0">
              <a:lnSpc>
                <a:spcPct val="120139"/>
              </a:lnSpc>
              <a:spcBef>
                <a:spcPts val="0"/>
              </a:spcBef>
              <a:spcAft>
                <a:spcPts val="0"/>
              </a:spcAft>
              <a:buNone/>
            </a:pPr>
            <a:endParaRPr sz="3200" u="sng">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r>
              <a:rPr lang="en-US" sz="3200">
                <a:solidFill>
                  <a:srgbClr val="000000"/>
                </a:solidFill>
                <a:latin typeface="Arial"/>
                <a:ea typeface="Arial"/>
                <a:cs typeface="Arial"/>
                <a:sym typeface="Arial"/>
              </a:rPr>
              <a:t>AA = normal</a:t>
            </a:r>
          </a:p>
          <a:p>
            <a:pPr marL="0" marR="0" lvl="0" indent="0" algn="l" rtl="0">
              <a:lnSpc>
                <a:spcPct val="120139"/>
              </a:lnSpc>
              <a:spcBef>
                <a:spcPts val="0"/>
              </a:spcBef>
              <a:spcAft>
                <a:spcPts val="0"/>
              </a:spcAft>
              <a:buNone/>
            </a:pPr>
            <a:r>
              <a:rPr lang="en-US" sz="3200">
                <a:solidFill>
                  <a:srgbClr val="000000"/>
                </a:solidFill>
                <a:latin typeface="Arial"/>
                <a:ea typeface="Arial"/>
                <a:cs typeface="Arial"/>
                <a:sym typeface="Arial"/>
              </a:rPr>
              <a:t>Aa = sickle cell trait (few symptoms)</a:t>
            </a: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aa = sickle cell anemia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a:blip r:embed="rId3">
            <a:alphaModFix/>
          </a:blip>
          <a:stretch>
            <a:fillRect/>
          </a:stretch>
        </p:blipFill>
        <p:spPr>
          <a:xfrm>
            <a:off x="1829850" y="1626650"/>
            <a:ext cx="7006150" cy="5672650"/>
          </a:xfrm>
          <a:prstGeom prst="rect">
            <a:avLst/>
          </a:prstGeom>
          <a:noFill/>
          <a:ln>
            <a:noFill/>
          </a:ln>
        </p:spPr>
      </p:pic>
      <p:sp>
        <p:nvSpPr>
          <p:cNvPr id="178" name="Shape 178"/>
          <p:cNvSpPr txBox="1"/>
          <p:nvPr/>
        </p:nvSpPr>
        <p:spPr>
          <a:xfrm>
            <a:off x="284850" y="303325"/>
            <a:ext cx="9964349" cy="1239674"/>
          </a:xfrm>
          <a:prstGeom prst="rect">
            <a:avLst/>
          </a:prstGeom>
          <a:noFill/>
          <a:ln>
            <a:noFill/>
          </a:ln>
        </p:spPr>
        <p:txBody>
          <a:bodyPr lIns="38100" tIns="38100" rIns="38100" bIns="38100" anchor="t" anchorCtr="0">
            <a:noAutofit/>
          </a:bodyPr>
          <a:lstStyle/>
          <a:p>
            <a:pPr marL="0" marR="0" lvl="0" indent="0" algn="l" rtl="0">
              <a:lnSpc>
                <a:spcPct val="120089"/>
              </a:lnSpc>
              <a:spcBef>
                <a:spcPts val="0"/>
              </a:spcBef>
              <a:spcAft>
                <a:spcPts val="0"/>
              </a:spcAft>
              <a:buNone/>
            </a:pPr>
            <a:r>
              <a:rPr lang="en-US" sz="3111">
                <a:solidFill>
                  <a:srgbClr val="000000"/>
                </a:solidFill>
                <a:latin typeface="Arial"/>
                <a:ea typeface="Arial"/>
                <a:cs typeface="Arial"/>
                <a:sym typeface="Arial"/>
              </a:rPr>
              <a:t>If both parents are carriers, child has a ¼ chance of having the disease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407450" y="305850"/>
            <a:ext cx="9621974" cy="2483850"/>
          </a:xfrm>
          <a:prstGeom prst="rect">
            <a:avLst/>
          </a:prstGeom>
        </p:spPr>
        <p:txBody>
          <a:bodyPr lIns="38100" tIns="38100" rIns="38100" bIns="38100" anchor="t" anchorCtr="0">
            <a:noAutofit/>
          </a:bodyPr>
          <a:lstStyle/>
          <a:p>
            <a:pPr lvl="0" algn="l" rtl="0">
              <a:lnSpc>
                <a:spcPct val="100000"/>
              </a:lnSpc>
              <a:spcBef>
                <a:spcPts val="0"/>
              </a:spcBef>
              <a:buNone/>
            </a:pPr>
            <a:r>
              <a:rPr lang="en-US" sz="3200">
                <a:solidFill>
                  <a:srgbClr val="000000"/>
                </a:solidFill>
                <a:latin typeface="Arial"/>
                <a:ea typeface="Arial"/>
                <a:cs typeface="Arial"/>
                <a:sym typeface="Arial"/>
              </a:rPr>
              <a:t>A female has sickle cell anemia and is married to a man who appears normal.  A doctor tests the man and determines that he does NOT have sickle cell trait.  What is the chance that this couple will have a child with sickle cell anemia?</a:t>
            </a:r>
          </a:p>
        </p:txBody>
      </p:sp>
      <p:pic>
        <p:nvPicPr>
          <p:cNvPr id="184" name="Shape 184"/>
          <p:cNvPicPr preferRelativeResize="0"/>
          <p:nvPr/>
        </p:nvPicPr>
        <p:blipFill>
          <a:blip r:embed="rId3">
            <a:alphaModFix/>
          </a:blip>
          <a:stretch>
            <a:fillRect/>
          </a:stretch>
        </p:blipFill>
        <p:spPr>
          <a:xfrm>
            <a:off x="7113050" y="2744250"/>
            <a:ext cx="2616200" cy="2298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p:nvPr/>
        </p:nvSpPr>
        <p:spPr>
          <a:xfrm>
            <a:off x="204500" y="404150"/>
            <a:ext cx="5042300" cy="2138074"/>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3466">
                <a:solidFill>
                  <a:srgbClr val="000000"/>
                </a:solidFill>
                <a:latin typeface="Arial"/>
                <a:ea typeface="Arial"/>
                <a:cs typeface="Arial"/>
                <a:sym typeface="Arial"/>
              </a:rPr>
              <a:t>What happens when a female who is a carrier marries man with sickle cell anemia?</a:t>
            </a:r>
          </a:p>
        </p:txBody>
      </p:sp>
      <p:pic>
        <p:nvPicPr>
          <p:cNvPr id="190" name="Shape 190"/>
          <p:cNvPicPr preferRelativeResize="0"/>
          <p:nvPr/>
        </p:nvPicPr>
        <p:blipFill>
          <a:blip r:embed="rId3">
            <a:alphaModFix/>
          </a:blip>
          <a:stretch>
            <a:fillRect/>
          </a:stretch>
        </p:blipFill>
        <p:spPr>
          <a:xfrm>
            <a:off x="5385850" y="204250"/>
            <a:ext cx="4559424" cy="3392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304800" y="305150"/>
            <a:ext cx="9321000" cy="6843300"/>
          </a:xfrm>
          <a:prstGeom prst="rect">
            <a:avLst/>
          </a:prstGeom>
          <a:noFill/>
          <a:ln>
            <a:noFill/>
          </a:ln>
        </p:spPr>
        <p:txBody>
          <a:bodyPr lIns="38100" tIns="38100" rIns="38100" bIns="38100" anchor="t" anchorCtr="0">
            <a:noAutofit/>
          </a:bodyPr>
          <a:lstStyle/>
          <a:p>
            <a:pPr marL="0" marR="0" lvl="0" indent="0" algn="l" rtl="0">
              <a:lnSpc>
                <a:spcPct val="119922"/>
              </a:lnSpc>
              <a:spcBef>
                <a:spcPts val="0"/>
              </a:spcBef>
              <a:spcAft>
                <a:spcPts val="0"/>
              </a:spcAft>
              <a:buNone/>
            </a:pPr>
            <a:r>
              <a:rPr lang="en-US" sz="3555">
                <a:solidFill>
                  <a:srgbClr val="000000"/>
                </a:solidFill>
                <a:latin typeface="Arial"/>
                <a:ea typeface="Arial"/>
                <a:cs typeface="Arial"/>
                <a:sym typeface="Arial"/>
              </a:rPr>
              <a:t>Hemophilia is carried on the X chromosome</a:t>
            </a:r>
          </a:p>
          <a:p>
            <a:pPr marL="0" marR="0" lvl="0" indent="0" algn="l" rtl="0">
              <a:lnSpc>
                <a:spcPct val="119922"/>
              </a:lnSpc>
              <a:spcBef>
                <a:spcPts val="635"/>
              </a:spcBef>
              <a:spcAft>
                <a:spcPts val="0"/>
              </a:spcAft>
              <a:buNone/>
            </a:pPr>
            <a:endParaRPr>
              <a:solidFill>
                <a:srgbClr val="000000"/>
              </a:solidFill>
              <a:latin typeface="Arial"/>
              <a:ea typeface="Arial"/>
              <a:cs typeface="Arial"/>
              <a:sym typeface="Arial"/>
            </a:endParaRPr>
          </a:p>
          <a:p>
            <a:pPr marL="0" marR="0" lvl="0" indent="0" algn="l" rtl="0">
              <a:lnSpc>
                <a:spcPct val="119922"/>
              </a:lnSpc>
              <a:spcBef>
                <a:spcPts val="635"/>
              </a:spcBef>
              <a:spcAft>
                <a:spcPts val="0"/>
              </a:spcAft>
              <a:buNone/>
            </a:pPr>
            <a:r>
              <a:rPr lang="en-US" sz="3555">
                <a:solidFill>
                  <a:srgbClr val="000000"/>
                </a:solidFill>
                <a:latin typeface="Arial"/>
                <a:ea typeface="Arial"/>
                <a:cs typeface="Arial"/>
                <a:sym typeface="Arial"/>
              </a:rPr>
              <a:t>Females X </a:t>
            </a:r>
            <a:r>
              <a:rPr lang="en-US" sz="2370" baseline="30000">
                <a:solidFill>
                  <a:srgbClr val="000000"/>
                </a:solidFill>
                <a:latin typeface="Arial"/>
                <a:ea typeface="Arial"/>
                <a:cs typeface="Arial"/>
                <a:sym typeface="Arial"/>
              </a:rPr>
              <a:t>H</a:t>
            </a:r>
            <a:r>
              <a:rPr lang="en-US" sz="3555">
                <a:solidFill>
                  <a:srgbClr val="000000"/>
                </a:solidFill>
                <a:latin typeface="Arial"/>
                <a:ea typeface="Arial"/>
                <a:cs typeface="Arial"/>
                <a:sym typeface="Arial"/>
              </a:rPr>
              <a:t> X </a:t>
            </a:r>
            <a:r>
              <a:rPr lang="en-US" sz="2370" baseline="30000">
                <a:solidFill>
                  <a:srgbClr val="000000"/>
                </a:solidFill>
                <a:latin typeface="Arial"/>
                <a:ea typeface="Arial"/>
                <a:cs typeface="Arial"/>
                <a:sym typeface="Arial"/>
              </a:rPr>
              <a:t>H </a:t>
            </a:r>
            <a:r>
              <a:rPr lang="en-US" sz="3555">
                <a:solidFill>
                  <a:srgbClr val="000000"/>
                </a:solidFill>
                <a:latin typeface="Arial"/>
                <a:ea typeface="Arial"/>
                <a:cs typeface="Arial"/>
                <a:sym typeface="Arial"/>
              </a:rPr>
              <a:t>normal</a:t>
            </a:r>
          </a:p>
          <a:p>
            <a:pPr marL="0" marR="0" lvl="0" indent="0" algn="l" rtl="0">
              <a:lnSpc>
                <a:spcPct val="120117"/>
              </a:lnSpc>
              <a:spcBef>
                <a:spcPts val="427"/>
              </a:spcBef>
              <a:spcAft>
                <a:spcPts val="0"/>
              </a:spcAft>
              <a:buNone/>
            </a:pPr>
            <a:endParaRPr sz="2370">
              <a:solidFill>
                <a:srgbClr val="000000"/>
              </a:solidFill>
              <a:latin typeface="Arial"/>
              <a:ea typeface="Arial"/>
              <a:cs typeface="Arial"/>
              <a:sym typeface="Arial"/>
            </a:endParaRPr>
          </a:p>
          <a:p>
            <a:pPr marL="0" marR="0" lvl="0" indent="0" algn="l" rtl="0">
              <a:lnSpc>
                <a:spcPct val="179883"/>
              </a:lnSpc>
              <a:spcBef>
                <a:spcPts val="635"/>
              </a:spcBef>
              <a:spcAft>
                <a:spcPts val="0"/>
              </a:spcAft>
              <a:buNone/>
            </a:pPr>
            <a:r>
              <a:rPr lang="en-US" sz="3555">
                <a:solidFill>
                  <a:srgbClr val="000000"/>
                </a:solidFill>
                <a:latin typeface="Arial"/>
                <a:ea typeface="Arial"/>
                <a:cs typeface="Arial"/>
                <a:sym typeface="Arial"/>
              </a:rPr>
              <a:t>X </a:t>
            </a:r>
            <a:r>
              <a:rPr lang="en-US" sz="2370" baseline="30000">
                <a:solidFill>
                  <a:srgbClr val="000000"/>
                </a:solidFill>
                <a:latin typeface="Arial"/>
                <a:ea typeface="Arial"/>
                <a:cs typeface="Arial"/>
                <a:sym typeface="Arial"/>
              </a:rPr>
              <a:t>H</a:t>
            </a:r>
            <a:r>
              <a:rPr lang="en-US" sz="3555">
                <a:solidFill>
                  <a:srgbClr val="000000"/>
                </a:solidFill>
                <a:latin typeface="Arial"/>
                <a:ea typeface="Arial"/>
                <a:cs typeface="Arial"/>
                <a:sym typeface="Arial"/>
              </a:rPr>
              <a:t> X </a:t>
            </a:r>
            <a:r>
              <a:rPr lang="en-US" sz="2370" baseline="30000">
                <a:solidFill>
                  <a:srgbClr val="000000"/>
                </a:solidFill>
                <a:latin typeface="Arial"/>
                <a:ea typeface="Arial"/>
                <a:cs typeface="Arial"/>
                <a:sym typeface="Arial"/>
              </a:rPr>
              <a:t>h</a:t>
            </a:r>
            <a:r>
              <a:rPr lang="en-US" sz="2370">
                <a:solidFill>
                  <a:srgbClr val="000000"/>
                </a:solidFill>
                <a:latin typeface="Arial"/>
                <a:ea typeface="Arial"/>
                <a:cs typeface="Arial"/>
                <a:sym typeface="Arial"/>
              </a:rPr>
              <a:t> </a:t>
            </a:r>
            <a:r>
              <a:rPr lang="en-US" sz="3555">
                <a:solidFill>
                  <a:srgbClr val="000000"/>
                </a:solidFill>
                <a:latin typeface="Arial"/>
                <a:ea typeface="Arial"/>
                <a:cs typeface="Arial"/>
                <a:sym typeface="Arial"/>
              </a:rPr>
              <a:t>carrier</a:t>
            </a:r>
            <a:r>
              <a:rPr lang="en-US" sz="2370">
                <a:solidFill>
                  <a:srgbClr val="000000"/>
                </a:solidFill>
                <a:latin typeface="Arial"/>
                <a:ea typeface="Arial"/>
                <a:cs typeface="Arial"/>
                <a:sym typeface="Arial"/>
              </a:rPr>
              <a:t> </a:t>
            </a:r>
          </a:p>
          <a:p>
            <a:pPr marL="0" marR="0" lvl="0" indent="0" algn="l" rtl="0">
              <a:lnSpc>
                <a:spcPct val="120117"/>
              </a:lnSpc>
              <a:spcBef>
                <a:spcPts val="427"/>
              </a:spcBef>
              <a:spcAft>
                <a:spcPts val="0"/>
              </a:spcAft>
              <a:buNone/>
            </a:pPr>
            <a:endParaRPr sz="2370">
              <a:solidFill>
                <a:srgbClr val="000000"/>
              </a:solidFill>
              <a:latin typeface="Arial"/>
              <a:ea typeface="Arial"/>
              <a:cs typeface="Arial"/>
              <a:sym typeface="Arial"/>
            </a:endParaRPr>
          </a:p>
          <a:p>
            <a:pPr marL="0" marR="0" lvl="0" indent="0" algn="l" rtl="0">
              <a:lnSpc>
                <a:spcPct val="179883"/>
              </a:lnSpc>
              <a:spcBef>
                <a:spcPts val="635"/>
              </a:spcBef>
              <a:spcAft>
                <a:spcPts val="0"/>
              </a:spcAft>
              <a:buNone/>
            </a:pPr>
            <a:r>
              <a:rPr lang="en-US" sz="3555">
                <a:solidFill>
                  <a:srgbClr val="000000"/>
                </a:solidFill>
                <a:latin typeface="Arial"/>
                <a:ea typeface="Arial"/>
                <a:cs typeface="Arial"/>
                <a:sym typeface="Arial"/>
              </a:rPr>
              <a:t>X </a:t>
            </a:r>
            <a:r>
              <a:rPr lang="en-US" sz="2370" baseline="30000">
                <a:solidFill>
                  <a:srgbClr val="000000"/>
                </a:solidFill>
                <a:latin typeface="Arial"/>
                <a:ea typeface="Arial"/>
                <a:cs typeface="Arial"/>
                <a:sym typeface="Arial"/>
              </a:rPr>
              <a:t>h</a:t>
            </a:r>
            <a:r>
              <a:rPr lang="en-US" sz="3555">
                <a:solidFill>
                  <a:srgbClr val="000000"/>
                </a:solidFill>
                <a:latin typeface="Arial"/>
                <a:ea typeface="Arial"/>
                <a:cs typeface="Arial"/>
                <a:sym typeface="Arial"/>
              </a:rPr>
              <a:t> X </a:t>
            </a:r>
            <a:r>
              <a:rPr lang="en-US" sz="2370" baseline="30000">
                <a:solidFill>
                  <a:srgbClr val="000000"/>
                </a:solidFill>
                <a:latin typeface="Arial"/>
                <a:ea typeface="Arial"/>
                <a:cs typeface="Arial"/>
                <a:sym typeface="Arial"/>
              </a:rPr>
              <a:t>h</a:t>
            </a:r>
            <a:r>
              <a:rPr lang="en-US" sz="2370">
                <a:solidFill>
                  <a:srgbClr val="000000"/>
                </a:solidFill>
                <a:latin typeface="Arial"/>
                <a:ea typeface="Arial"/>
                <a:cs typeface="Arial"/>
                <a:sym typeface="Arial"/>
              </a:rPr>
              <a:t> </a:t>
            </a:r>
            <a:r>
              <a:rPr lang="en-US" sz="3555">
                <a:solidFill>
                  <a:srgbClr val="000000"/>
                </a:solidFill>
                <a:latin typeface="Arial"/>
                <a:ea typeface="Arial"/>
                <a:cs typeface="Arial"/>
                <a:sym typeface="Arial"/>
              </a:rPr>
              <a:t>hemophiliac</a:t>
            </a:r>
          </a:p>
          <a:p>
            <a:pPr marL="0" marR="0" lvl="0" indent="0" algn="l" rtl="0">
              <a:lnSpc>
                <a:spcPct val="119922"/>
              </a:lnSpc>
              <a:spcBef>
                <a:spcPts val="635"/>
              </a:spcBef>
              <a:spcAft>
                <a:spcPts val="0"/>
              </a:spcAft>
              <a:buNone/>
            </a:pPr>
            <a:endParaRPr>
              <a:solidFill>
                <a:srgbClr val="000000"/>
              </a:solidFill>
              <a:latin typeface="Arial"/>
              <a:ea typeface="Arial"/>
              <a:cs typeface="Arial"/>
              <a:sym typeface="Arial"/>
            </a:endParaRPr>
          </a:p>
          <a:p>
            <a:pPr marL="0" marR="0" lvl="0" indent="0" algn="l" rtl="0">
              <a:lnSpc>
                <a:spcPct val="119922"/>
              </a:lnSpc>
              <a:spcBef>
                <a:spcPts val="635"/>
              </a:spcBef>
              <a:spcAft>
                <a:spcPts val="0"/>
              </a:spcAft>
              <a:buNone/>
            </a:pPr>
            <a:r>
              <a:rPr lang="en-US" sz="3555">
                <a:solidFill>
                  <a:srgbClr val="000000"/>
                </a:solidFill>
                <a:latin typeface="Arial"/>
                <a:ea typeface="Arial"/>
                <a:cs typeface="Arial"/>
                <a:sym typeface="Arial"/>
              </a:rPr>
              <a:t>Males X </a:t>
            </a:r>
            <a:r>
              <a:rPr lang="en-US" sz="2370" baseline="30000">
                <a:solidFill>
                  <a:srgbClr val="000000"/>
                </a:solidFill>
                <a:latin typeface="Arial"/>
                <a:ea typeface="Arial"/>
                <a:cs typeface="Arial"/>
                <a:sym typeface="Arial"/>
              </a:rPr>
              <a:t>H</a:t>
            </a:r>
            <a:r>
              <a:rPr lang="en-US" sz="3555">
                <a:solidFill>
                  <a:srgbClr val="000000"/>
                </a:solidFill>
                <a:latin typeface="Arial"/>
                <a:ea typeface="Arial"/>
                <a:cs typeface="Arial"/>
                <a:sym typeface="Arial"/>
              </a:rPr>
              <a:t> Y normal</a:t>
            </a:r>
          </a:p>
          <a:p>
            <a:pPr marL="0" marR="0" lvl="0" indent="0" algn="l" rtl="0">
              <a:lnSpc>
                <a:spcPct val="120117"/>
              </a:lnSpc>
              <a:spcBef>
                <a:spcPts val="427"/>
              </a:spcBef>
              <a:spcAft>
                <a:spcPts val="0"/>
              </a:spcAft>
              <a:buNone/>
            </a:pPr>
            <a:endParaRPr sz="2370">
              <a:solidFill>
                <a:srgbClr val="000000"/>
              </a:solidFill>
              <a:latin typeface="Arial"/>
              <a:ea typeface="Arial"/>
              <a:cs typeface="Arial"/>
              <a:sym typeface="Arial"/>
            </a:endParaRPr>
          </a:p>
          <a:p>
            <a:pPr marL="0" marR="0" lvl="0" indent="0" algn="l" rtl="0">
              <a:lnSpc>
                <a:spcPct val="179883"/>
              </a:lnSpc>
              <a:spcBef>
                <a:spcPts val="635"/>
              </a:spcBef>
              <a:spcAft>
                <a:spcPts val="0"/>
              </a:spcAft>
              <a:buNone/>
            </a:pPr>
            <a:r>
              <a:rPr lang="en-US" sz="3555">
                <a:solidFill>
                  <a:srgbClr val="000000"/>
                </a:solidFill>
                <a:latin typeface="Arial"/>
                <a:ea typeface="Arial"/>
                <a:cs typeface="Arial"/>
                <a:sym typeface="Arial"/>
              </a:rPr>
              <a:t>X </a:t>
            </a:r>
            <a:r>
              <a:rPr lang="en-US" sz="2370" baseline="30000">
                <a:solidFill>
                  <a:srgbClr val="000000"/>
                </a:solidFill>
                <a:latin typeface="Arial"/>
                <a:ea typeface="Arial"/>
                <a:cs typeface="Arial"/>
                <a:sym typeface="Arial"/>
              </a:rPr>
              <a:t>h</a:t>
            </a:r>
            <a:r>
              <a:rPr lang="en-US" sz="3555">
                <a:solidFill>
                  <a:srgbClr val="000000"/>
                </a:solidFill>
                <a:latin typeface="Arial"/>
                <a:ea typeface="Arial"/>
                <a:cs typeface="Arial"/>
                <a:sym typeface="Arial"/>
              </a:rPr>
              <a:t> Y hemophiliac</a:t>
            </a:r>
          </a:p>
        </p:txBody>
      </p:sp>
      <p:pic>
        <p:nvPicPr>
          <p:cNvPr id="196" name="Shape 196"/>
          <p:cNvPicPr preferRelativeResize="0"/>
          <p:nvPr/>
        </p:nvPicPr>
        <p:blipFill>
          <a:blip r:embed="rId3">
            <a:alphaModFix/>
          </a:blip>
          <a:stretch>
            <a:fillRect/>
          </a:stretch>
        </p:blipFill>
        <p:spPr>
          <a:xfrm>
            <a:off x="8212650" y="1354650"/>
            <a:ext cx="1640400" cy="2465900"/>
          </a:xfrm>
          <a:prstGeom prst="rect">
            <a:avLst/>
          </a:prstGeom>
          <a:noFill/>
          <a:ln>
            <a:noFill/>
          </a:ln>
        </p:spPr>
      </p:pic>
      <p:pic>
        <p:nvPicPr>
          <p:cNvPr id="197" name="Shape 197"/>
          <p:cNvPicPr preferRelativeResize="0"/>
          <p:nvPr/>
        </p:nvPicPr>
        <p:blipFill>
          <a:blip r:embed="rId4">
            <a:alphaModFix/>
          </a:blip>
          <a:stretch>
            <a:fillRect/>
          </a:stretch>
        </p:blipFill>
        <p:spPr>
          <a:xfrm>
            <a:off x="8128000" y="4572000"/>
            <a:ext cx="1873250" cy="2783400"/>
          </a:xfrm>
          <a:prstGeom prst="rect">
            <a:avLst/>
          </a:prstGeom>
          <a:noFill/>
          <a:ln>
            <a:noFill/>
          </a:ln>
        </p:spPr>
      </p:pic>
      <p:pic>
        <p:nvPicPr>
          <p:cNvPr id="198" name="Shape 198"/>
          <p:cNvPicPr preferRelativeResize="0"/>
          <p:nvPr/>
        </p:nvPicPr>
        <p:blipFill>
          <a:blip r:embed="rId5">
            <a:alphaModFix/>
          </a:blip>
          <a:stretch>
            <a:fillRect/>
          </a:stretch>
        </p:blipFill>
        <p:spPr>
          <a:xfrm>
            <a:off x="254000" y="4863350"/>
            <a:ext cx="9651999" cy="21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206850" y="401325"/>
            <a:ext cx="6054174" cy="1625800"/>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3466">
                <a:solidFill>
                  <a:srgbClr val="000000"/>
                </a:solidFill>
                <a:latin typeface="Arial"/>
                <a:ea typeface="Arial"/>
                <a:cs typeface="Arial"/>
                <a:sym typeface="Arial"/>
              </a:rPr>
              <a:t>What happens when a female who is a carrier marries a normal man?</a:t>
            </a:r>
          </a:p>
        </p:txBody>
      </p:sp>
      <p:pic>
        <p:nvPicPr>
          <p:cNvPr id="204" name="Shape 204"/>
          <p:cNvPicPr preferRelativeResize="0"/>
          <p:nvPr/>
        </p:nvPicPr>
        <p:blipFill>
          <a:blip r:embed="rId3">
            <a:alphaModFix/>
          </a:blip>
          <a:stretch>
            <a:fillRect/>
          </a:stretch>
        </p:blipFill>
        <p:spPr>
          <a:xfrm>
            <a:off x="6605050" y="407450"/>
            <a:ext cx="3175000" cy="3022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p:nvPr/>
        </p:nvSpPr>
        <p:spPr>
          <a:xfrm>
            <a:off x="102650" y="90700"/>
            <a:ext cx="9860725" cy="1712700"/>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3466">
                <a:solidFill>
                  <a:srgbClr val="000000"/>
                </a:solidFill>
                <a:latin typeface="Arial"/>
                <a:ea typeface="Arial"/>
                <a:cs typeface="Arial"/>
                <a:sym typeface="Arial"/>
              </a:rPr>
              <a:t>What happens when a female who is normal marries a man who has hemophilia?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p:nvPr/>
        </p:nvSpPr>
        <p:spPr>
          <a:xfrm>
            <a:off x="203200" y="304800"/>
            <a:ext cx="6373224" cy="647175"/>
          </a:xfrm>
          <a:prstGeom prst="rect">
            <a:avLst/>
          </a:prstGeom>
          <a:noFill/>
          <a:ln>
            <a:noFill/>
          </a:ln>
        </p:spPr>
        <p:txBody>
          <a:bodyPr lIns="38100" tIns="38100" rIns="38100" bIns="38100" anchor="t" anchorCtr="0">
            <a:noAutofit/>
          </a:bodyPr>
          <a:lstStyle/>
          <a:p>
            <a:pPr lvl="0">
              <a:lnSpc>
                <a:spcPct val="100000"/>
              </a:lnSpc>
              <a:spcBef>
                <a:spcPts val="0"/>
              </a:spcBef>
              <a:buNone/>
            </a:pPr>
            <a:r>
              <a:rPr lang="en-US" sz="2666">
                <a:solidFill>
                  <a:srgbClr val="000000"/>
                </a:solidFill>
                <a:latin typeface="Arial"/>
                <a:ea typeface="Arial"/>
                <a:cs typeface="Arial"/>
                <a:sym typeface="Arial"/>
              </a:rPr>
              <a:t> </a:t>
            </a:r>
          </a:p>
        </p:txBody>
      </p:sp>
      <p:pic>
        <p:nvPicPr>
          <p:cNvPr id="39" name="Shape 39"/>
          <p:cNvPicPr preferRelativeResize="0"/>
          <p:nvPr/>
        </p:nvPicPr>
        <p:blipFill>
          <a:blip r:embed="rId3">
            <a:alphaModFix/>
          </a:blip>
          <a:stretch>
            <a:fillRect/>
          </a:stretch>
        </p:blipFill>
        <p:spPr>
          <a:xfrm>
            <a:off x="2743200" y="203200"/>
            <a:ext cx="4603824" cy="3468399"/>
          </a:xfrm>
          <a:prstGeom prst="rect">
            <a:avLst/>
          </a:prstGeom>
          <a:noFill/>
          <a:ln>
            <a:noFill/>
          </a:ln>
        </p:spPr>
      </p:pic>
      <p:pic>
        <p:nvPicPr>
          <p:cNvPr id="40" name="Shape 40"/>
          <p:cNvPicPr preferRelativeResize="0"/>
          <p:nvPr/>
        </p:nvPicPr>
        <p:blipFill>
          <a:blip r:embed="rId4">
            <a:alphaModFix/>
          </a:blip>
          <a:stretch>
            <a:fillRect/>
          </a:stretch>
        </p:blipFill>
        <p:spPr>
          <a:xfrm>
            <a:off x="1727200" y="3862700"/>
            <a:ext cx="6724400" cy="3321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26250" y="147150"/>
            <a:ext cx="9015599" cy="984600"/>
          </a:xfrm>
          <a:prstGeom prst="rect">
            <a:avLst/>
          </a:prstGeom>
          <a:noFill/>
          <a:ln>
            <a:noFill/>
          </a:ln>
        </p:spPr>
        <p:txBody>
          <a:bodyPr lIns="38100" tIns="38100" rIns="38100" bIns="38100" anchor="ctr" anchorCtr="0">
            <a:noAutofit/>
          </a:bodyPr>
          <a:lstStyle/>
          <a:p>
            <a:pPr marL="0" marR="0" lvl="0" indent="0" rtl="0">
              <a:lnSpc>
                <a:spcPct val="119886"/>
              </a:lnSpc>
              <a:spcBef>
                <a:spcPts val="0"/>
              </a:spcBef>
              <a:spcAft>
                <a:spcPts val="0"/>
              </a:spcAft>
              <a:buNone/>
            </a:pPr>
            <a:r>
              <a:rPr lang="en-US" sz="4400"/>
              <a:t>2. </a:t>
            </a:r>
            <a:r>
              <a:rPr lang="en-US" sz="4400">
                <a:solidFill>
                  <a:srgbClr val="000000"/>
                </a:solidFill>
                <a:latin typeface="Arial"/>
                <a:ea typeface="Arial"/>
                <a:cs typeface="Arial"/>
                <a:sym typeface="Arial"/>
              </a:rPr>
              <a:t>ANEMIA</a:t>
            </a:r>
          </a:p>
        </p:txBody>
      </p:sp>
      <p:sp>
        <p:nvSpPr>
          <p:cNvPr id="46" name="Shape 46"/>
          <p:cNvSpPr txBox="1"/>
          <p:nvPr/>
        </p:nvSpPr>
        <p:spPr>
          <a:xfrm>
            <a:off x="203200" y="1219200"/>
            <a:ext cx="9015599" cy="4988699"/>
          </a:xfrm>
          <a:prstGeom prst="rect">
            <a:avLst/>
          </a:prstGeom>
          <a:noFill/>
          <a:ln>
            <a:noFill/>
          </a:ln>
        </p:spPr>
        <p:txBody>
          <a:bodyPr lIns="38100" tIns="38100" rIns="38100" bIns="38100" anchor="t" anchorCtr="0">
            <a:noAutofit/>
          </a:bodyPr>
          <a:lstStyle/>
          <a:p>
            <a:pPr marR="0" lvl="0" algn="l" rtl="0">
              <a:lnSpc>
                <a:spcPct val="120000"/>
              </a:lnSpc>
              <a:spcBef>
                <a:spcPts val="0"/>
              </a:spcBef>
              <a:spcAft>
                <a:spcPts val="0"/>
              </a:spcAft>
              <a:buNone/>
            </a:pPr>
            <a:r>
              <a:rPr lang="en-US" sz="3333">
                <a:solidFill>
                  <a:srgbClr val="000000"/>
                </a:solidFill>
                <a:latin typeface="Arial"/>
                <a:ea typeface="Arial"/>
                <a:cs typeface="Arial"/>
                <a:sym typeface="Arial"/>
              </a:rPr>
              <a:t>Iron-Deficiency Anemia</a:t>
            </a:r>
            <a:r>
              <a:rPr lang="en-US" sz="3333"/>
              <a:t> - </a:t>
            </a:r>
            <a:r>
              <a:rPr lang="en-US" sz="3333" u="sng"/>
              <a:t>low iron, most common</a:t>
            </a:r>
          </a:p>
          <a:p>
            <a:pPr marR="0" lvl="0" algn="l" rtl="0">
              <a:lnSpc>
                <a:spcPct val="120000"/>
              </a:lnSpc>
              <a:spcBef>
                <a:spcPts val="604"/>
              </a:spcBef>
              <a:spcAft>
                <a:spcPts val="0"/>
              </a:spcAft>
              <a:buNone/>
            </a:pPr>
            <a:r>
              <a:rPr lang="en-US" sz="3333"/>
              <a:t>               *treated with iron supplements</a:t>
            </a:r>
          </a:p>
          <a:p>
            <a:pPr marR="0" lvl="0" algn="l" rtl="0">
              <a:lnSpc>
                <a:spcPct val="120000"/>
              </a:lnSpc>
              <a:spcBef>
                <a:spcPts val="604"/>
              </a:spcBef>
              <a:spcAft>
                <a:spcPts val="0"/>
              </a:spcAft>
              <a:buNone/>
            </a:pPr>
            <a:endParaRPr sz="3333"/>
          </a:p>
          <a:p>
            <a:pPr marR="0" lvl="0" algn="l" rtl="0">
              <a:lnSpc>
                <a:spcPct val="120000"/>
              </a:lnSpc>
              <a:spcBef>
                <a:spcPts val="604"/>
              </a:spcBef>
              <a:spcAft>
                <a:spcPts val="0"/>
              </a:spcAft>
              <a:buNone/>
            </a:pPr>
            <a:r>
              <a:rPr lang="en-US" sz="3333">
                <a:solidFill>
                  <a:srgbClr val="000000"/>
                </a:solidFill>
                <a:latin typeface="Arial"/>
                <a:ea typeface="Arial"/>
                <a:cs typeface="Arial"/>
                <a:sym typeface="Arial"/>
              </a:rPr>
              <a:t>Aplastic Anemia – </a:t>
            </a:r>
            <a:r>
              <a:rPr lang="en-US" sz="3333" u="sng">
                <a:solidFill>
                  <a:srgbClr val="000000"/>
                </a:solidFill>
                <a:latin typeface="Arial"/>
                <a:ea typeface="Arial"/>
                <a:cs typeface="Arial"/>
                <a:sym typeface="Arial"/>
              </a:rPr>
              <a:t>bone marrow</a:t>
            </a:r>
            <a:r>
              <a:rPr lang="en-US" sz="3333">
                <a:solidFill>
                  <a:srgbClr val="000000"/>
                </a:solidFill>
                <a:latin typeface="Arial"/>
                <a:ea typeface="Arial"/>
                <a:cs typeface="Arial"/>
                <a:sym typeface="Arial"/>
              </a:rPr>
              <a:t> does not produce enough RBC</a:t>
            </a:r>
          </a:p>
          <a:p>
            <a:pPr marR="0" lvl="0" algn="l" rtl="0">
              <a:lnSpc>
                <a:spcPct val="120000"/>
              </a:lnSpc>
              <a:spcBef>
                <a:spcPts val="604"/>
              </a:spcBef>
              <a:spcAft>
                <a:spcPts val="0"/>
              </a:spcAft>
              <a:buNone/>
            </a:pPr>
            <a:endParaRPr sz="3333">
              <a:solidFill>
                <a:srgbClr val="000000"/>
              </a:solidFill>
              <a:latin typeface="Arial"/>
              <a:ea typeface="Arial"/>
              <a:cs typeface="Arial"/>
              <a:sym typeface="Arial"/>
            </a:endParaRPr>
          </a:p>
        </p:txBody>
      </p:sp>
      <p:pic>
        <p:nvPicPr>
          <p:cNvPr id="47" name="Shape 47"/>
          <p:cNvPicPr preferRelativeResize="0"/>
          <p:nvPr/>
        </p:nvPicPr>
        <p:blipFill>
          <a:blip r:embed="rId3">
            <a:alphaModFix/>
          </a:blip>
          <a:stretch>
            <a:fillRect/>
          </a:stretch>
        </p:blipFill>
        <p:spPr>
          <a:xfrm>
            <a:off x="8043325" y="4455575"/>
            <a:ext cx="2116649" cy="316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Shape 52" descr="Timestrip_Blood_bag_Blood_Temp10.jpg"/>
          <p:cNvPicPr preferRelativeResize="0"/>
          <p:nvPr/>
        </p:nvPicPr>
        <p:blipFill rotWithShape="1">
          <a:blip r:embed="rId3">
            <a:alphaModFix/>
          </a:blip>
          <a:srcRect l="23053"/>
          <a:stretch/>
        </p:blipFill>
        <p:spPr>
          <a:xfrm>
            <a:off x="3030825" y="745675"/>
            <a:ext cx="6976123" cy="6728650"/>
          </a:xfrm>
          <a:prstGeom prst="rect">
            <a:avLst/>
          </a:prstGeom>
          <a:noFill/>
          <a:ln>
            <a:noFill/>
          </a:ln>
        </p:spPr>
      </p:pic>
      <p:sp>
        <p:nvSpPr>
          <p:cNvPr id="53" name="Shape 53"/>
          <p:cNvSpPr txBox="1"/>
          <p:nvPr/>
        </p:nvSpPr>
        <p:spPr>
          <a:xfrm>
            <a:off x="203200" y="389950"/>
            <a:ext cx="9736500" cy="1414199"/>
          </a:xfrm>
          <a:prstGeom prst="rect">
            <a:avLst/>
          </a:prstGeom>
          <a:noFill/>
          <a:ln>
            <a:noFill/>
          </a:ln>
        </p:spPr>
        <p:txBody>
          <a:bodyPr lIns="38100" tIns="38100" rIns="38100" bIns="38100" anchor="t" anchorCtr="0">
            <a:noAutofit/>
          </a:bodyPr>
          <a:lstStyle/>
          <a:p>
            <a:pPr marR="0" lvl="0" algn="l" rtl="0">
              <a:lnSpc>
                <a:spcPct val="120000"/>
              </a:lnSpc>
              <a:spcBef>
                <a:spcPts val="604"/>
              </a:spcBef>
              <a:spcAft>
                <a:spcPts val="0"/>
              </a:spcAft>
              <a:buNone/>
            </a:pPr>
            <a:r>
              <a:rPr lang="en-US" sz="3333">
                <a:solidFill>
                  <a:srgbClr val="000000"/>
                </a:solidFill>
                <a:latin typeface="Arial"/>
                <a:ea typeface="Arial"/>
                <a:cs typeface="Arial"/>
                <a:sym typeface="Arial"/>
              </a:rPr>
              <a:t>Hemorrhagic anemia – due to </a:t>
            </a:r>
            <a:r>
              <a:rPr lang="en-US" sz="3333" u="sng">
                <a:solidFill>
                  <a:srgbClr val="000000"/>
                </a:solidFill>
                <a:latin typeface="Arial"/>
                <a:ea typeface="Arial"/>
                <a:cs typeface="Arial"/>
                <a:sym typeface="Arial"/>
              </a:rPr>
              <a:t>extreme blood loss</a:t>
            </a:r>
          </a:p>
          <a:p>
            <a:pPr marR="0" lvl="0" algn="l" rtl="0">
              <a:lnSpc>
                <a:spcPct val="120000"/>
              </a:lnSpc>
              <a:spcBef>
                <a:spcPts val="604"/>
              </a:spcBef>
              <a:spcAft>
                <a:spcPts val="0"/>
              </a:spcAft>
              <a:buNone/>
            </a:pPr>
            <a:endParaRPr sz="3333" u="sng">
              <a:solidFill>
                <a:srgbClr val="000000"/>
              </a:solidFill>
              <a:latin typeface="Arial"/>
              <a:ea typeface="Arial"/>
              <a:cs typeface="Arial"/>
              <a:sym typeface="Arial"/>
            </a:endParaRPr>
          </a:p>
        </p:txBody>
      </p:sp>
      <p:sp>
        <p:nvSpPr>
          <p:cNvPr id="54" name="Shape 54"/>
          <p:cNvSpPr txBox="1"/>
          <p:nvPr/>
        </p:nvSpPr>
        <p:spPr>
          <a:xfrm>
            <a:off x="203200" y="2745450"/>
            <a:ext cx="3281699" cy="3036900"/>
          </a:xfrm>
          <a:prstGeom prst="rect">
            <a:avLst/>
          </a:prstGeom>
          <a:noFill/>
          <a:ln>
            <a:noFill/>
          </a:ln>
        </p:spPr>
        <p:txBody>
          <a:bodyPr lIns="91425" tIns="91425" rIns="91425" bIns="91425" anchor="t" anchorCtr="0">
            <a:noAutofit/>
          </a:bodyPr>
          <a:lstStyle/>
          <a:p>
            <a:pPr lvl="0" rtl="0">
              <a:lnSpc>
                <a:spcPct val="120000"/>
              </a:lnSpc>
              <a:spcBef>
                <a:spcPts val="604"/>
              </a:spcBef>
              <a:buClr>
                <a:schemeClr val="dk1"/>
              </a:buClr>
              <a:buSzPct val="33333"/>
              <a:buFont typeface="Arial"/>
              <a:buNone/>
            </a:pPr>
            <a:r>
              <a:rPr lang="en-US" sz="3333">
                <a:solidFill>
                  <a:schemeClr val="dk1"/>
                </a:solidFill>
              </a:rPr>
              <a:t>Pernicious anemia – </a:t>
            </a:r>
            <a:r>
              <a:rPr lang="en-US" sz="3333" u="sng">
                <a:solidFill>
                  <a:schemeClr val="dk1"/>
                </a:solidFill>
              </a:rPr>
              <a:t>B12 deficiency</a:t>
            </a: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18075" y="255450"/>
            <a:ext cx="9015599" cy="1243800"/>
          </a:xfrm>
          <a:prstGeom prst="rect">
            <a:avLst/>
          </a:prstGeom>
          <a:noFill/>
          <a:ln>
            <a:noFill/>
          </a:ln>
        </p:spPr>
        <p:txBody>
          <a:bodyPr lIns="38100" tIns="38100" rIns="38100" bIns="38100" anchor="ctr" anchorCtr="0">
            <a:noAutofit/>
          </a:bodyPr>
          <a:lstStyle/>
          <a:p>
            <a:pPr marL="0" marR="0" lvl="0" indent="0">
              <a:lnSpc>
                <a:spcPct val="119886"/>
              </a:lnSpc>
              <a:spcBef>
                <a:spcPts val="0"/>
              </a:spcBef>
              <a:spcAft>
                <a:spcPts val="0"/>
              </a:spcAft>
              <a:buNone/>
            </a:pPr>
            <a:r>
              <a:rPr lang="en-US" sz="4888">
                <a:solidFill>
                  <a:srgbClr val="000000"/>
                </a:solidFill>
                <a:latin typeface="Arial"/>
                <a:ea typeface="Arial"/>
                <a:cs typeface="Arial"/>
                <a:sym typeface="Arial"/>
              </a:rPr>
              <a:t>SICKLE CELL ANEMIA</a:t>
            </a:r>
          </a:p>
        </p:txBody>
      </p:sp>
      <p:sp>
        <p:nvSpPr>
          <p:cNvPr id="60" name="Shape 60"/>
          <p:cNvSpPr txBox="1"/>
          <p:nvPr/>
        </p:nvSpPr>
        <p:spPr>
          <a:xfrm>
            <a:off x="328875" y="1773125"/>
            <a:ext cx="4489800" cy="5488199"/>
          </a:xfrm>
          <a:prstGeom prst="rect">
            <a:avLst/>
          </a:prstGeom>
          <a:noFill/>
          <a:ln>
            <a:noFill/>
          </a:ln>
        </p:spPr>
        <p:txBody>
          <a:bodyPr lIns="38100" tIns="38100" rIns="38100" bIns="38100" anchor="t" anchorCtr="0">
            <a:noAutofit/>
          </a:bodyPr>
          <a:lstStyle/>
          <a:p>
            <a:pPr marR="0" lvl="0" algn="l">
              <a:lnSpc>
                <a:spcPct val="119921"/>
              </a:lnSpc>
              <a:spcBef>
                <a:spcPts val="0"/>
              </a:spcBef>
              <a:spcAft>
                <a:spcPts val="0"/>
              </a:spcAft>
              <a:buNone/>
            </a:pPr>
            <a:r>
              <a:rPr lang="en-US" sz="3555" u="sng">
                <a:solidFill>
                  <a:srgbClr val="000000"/>
                </a:solidFill>
                <a:latin typeface="Arial"/>
                <a:ea typeface="Arial"/>
                <a:cs typeface="Arial"/>
                <a:sym typeface="Arial"/>
              </a:rPr>
              <a:t>Genetic</a:t>
            </a:r>
            <a:r>
              <a:rPr lang="en-US" sz="3555">
                <a:solidFill>
                  <a:srgbClr val="000000"/>
                </a:solidFill>
                <a:latin typeface="Arial"/>
                <a:ea typeface="Arial"/>
                <a:cs typeface="Arial"/>
                <a:sym typeface="Arial"/>
              </a:rPr>
              <a:t> Disorder</a:t>
            </a:r>
          </a:p>
          <a:p>
            <a:pPr marR="0" lvl="0" algn="l" rtl="0">
              <a:lnSpc>
                <a:spcPct val="119921"/>
              </a:lnSpc>
              <a:spcBef>
                <a:spcPts val="635"/>
              </a:spcBef>
              <a:spcAft>
                <a:spcPts val="0"/>
              </a:spcAft>
              <a:buNone/>
            </a:pPr>
            <a:endParaRPr sz="3555"/>
          </a:p>
          <a:p>
            <a:pPr marR="0" lvl="0" algn="l">
              <a:lnSpc>
                <a:spcPct val="119921"/>
              </a:lnSpc>
              <a:spcBef>
                <a:spcPts val="635"/>
              </a:spcBef>
              <a:spcAft>
                <a:spcPts val="0"/>
              </a:spcAft>
              <a:buNone/>
            </a:pPr>
            <a:r>
              <a:rPr lang="en-US" sz="3555" u="sng">
                <a:solidFill>
                  <a:srgbClr val="000000"/>
                </a:solidFill>
                <a:latin typeface="Arial"/>
                <a:ea typeface="Arial"/>
                <a:cs typeface="Arial"/>
                <a:sym typeface="Arial"/>
              </a:rPr>
              <a:t>Abnormally shaped </a:t>
            </a:r>
            <a:r>
              <a:rPr lang="en-US" sz="3555">
                <a:solidFill>
                  <a:srgbClr val="000000"/>
                </a:solidFill>
                <a:latin typeface="Arial"/>
                <a:ea typeface="Arial"/>
                <a:cs typeface="Arial"/>
                <a:sym typeface="Arial"/>
              </a:rPr>
              <a:t>blood cells</a:t>
            </a:r>
          </a:p>
          <a:p>
            <a:pPr marR="0" lvl="0" algn="l" rtl="0">
              <a:lnSpc>
                <a:spcPct val="119921"/>
              </a:lnSpc>
              <a:spcBef>
                <a:spcPts val="635"/>
              </a:spcBef>
              <a:spcAft>
                <a:spcPts val="0"/>
              </a:spcAft>
              <a:buNone/>
            </a:pPr>
            <a:endParaRPr sz="3555"/>
          </a:p>
          <a:p>
            <a:pPr marR="0" lvl="0" algn="l">
              <a:lnSpc>
                <a:spcPct val="119921"/>
              </a:lnSpc>
              <a:spcBef>
                <a:spcPts val="635"/>
              </a:spcBef>
              <a:spcAft>
                <a:spcPts val="0"/>
              </a:spcAft>
              <a:buNone/>
            </a:pPr>
            <a:r>
              <a:rPr lang="en-US" sz="3555" u="sng">
                <a:solidFill>
                  <a:srgbClr val="000000"/>
                </a:solidFill>
                <a:latin typeface="Arial"/>
                <a:ea typeface="Arial"/>
                <a:cs typeface="Arial"/>
                <a:sym typeface="Arial"/>
              </a:rPr>
              <a:t>Parents can be carriers </a:t>
            </a:r>
            <a:r>
              <a:rPr lang="en-US" sz="3555">
                <a:solidFill>
                  <a:srgbClr val="000000"/>
                </a:solidFill>
                <a:latin typeface="Arial"/>
                <a:ea typeface="Arial"/>
                <a:cs typeface="Arial"/>
                <a:sym typeface="Arial"/>
              </a:rPr>
              <a:t>(asymptomatic)</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pic>
        <p:nvPicPr>
          <p:cNvPr id="61" name="Shape 61"/>
          <p:cNvPicPr preferRelativeResize="0"/>
          <p:nvPr/>
        </p:nvPicPr>
        <p:blipFill>
          <a:blip r:embed="rId3">
            <a:alphaModFix/>
          </a:blip>
          <a:stretch>
            <a:fillRect/>
          </a:stretch>
        </p:blipFill>
        <p:spPr>
          <a:xfrm>
            <a:off x="4757525" y="1829150"/>
            <a:ext cx="5206999" cy="4317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a:off x="5672650" y="0"/>
            <a:ext cx="4064000" cy="7471824"/>
          </a:xfrm>
          <a:prstGeom prst="rect">
            <a:avLst/>
          </a:prstGeom>
          <a:noFill/>
          <a:ln>
            <a:noFill/>
          </a:ln>
        </p:spPr>
      </p:pic>
      <p:sp>
        <p:nvSpPr>
          <p:cNvPr id="67" name="Shape 67"/>
          <p:cNvSpPr txBox="1"/>
          <p:nvPr/>
        </p:nvSpPr>
        <p:spPr>
          <a:xfrm>
            <a:off x="356300" y="220475"/>
            <a:ext cx="5190600" cy="5225699"/>
          </a:xfrm>
          <a:prstGeom prst="rect">
            <a:avLst/>
          </a:prstGeom>
          <a:noFill/>
          <a:ln>
            <a:noFill/>
          </a:ln>
        </p:spPr>
        <p:txBody>
          <a:bodyPr lIns="38100" tIns="38100" rIns="38100" bIns="38100" anchor="t" anchorCtr="0">
            <a:noAutofit/>
          </a:bodyPr>
          <a:lstStyle/>
          <a:p>
            <a:pPr marL="0" marR="0" lvl="0" indent="0" algn="l">
              <a:lnSpc>
                <a:spcPct val="120000"/>
              </a:lnSpc>
              <a:spcBef>
                <a:spcPts val="0"/>
              </a:spcBef>
              <a:spcAft>
                <a:spcPts val="0"/>
              </a:spcAft>
              <a:buNone/>
            </a:pPr>
            <a:r>
              <a:rPr lang="en-US" sz="3333"/>
              <a:t>Symptoms:</a:t>
            </a:r>
          </a:p>
          <a:p>
            <a:pPr marL="0" marR="0" lvl="0" indent="0" algn="l">
              <a:lnSpc>
                <a:spcPct val="120000"/>
              </a:lnSpc>
              <a:spcBef>
                <a:spcPts val="0"/>
              </a:spcBef>
              <a:spcAft>
                <a:spcPts val="0"/>
              </a:spcAft>
              <a:buNone/>
            </a:pPr>
            <a:endParaRPr sz="1200">
              <a:solidFill>
                <a:srgbClr val="000000"/>
              </a:solidFill>
              <a:latin typeface="Arial"/>
              <a:ea typeface="Arial"/>
              <a:cs typeface="Arial"/>
              <a:sym typeface="Arial"/>
            </a:endParaRPr>
          </a:p>
          <a:p>
            <a:pPr marL="381000" marR="0" lvl="0" indent="-262466" algn="l">
              <a:lnSpc>
                <a:spcPct val="120000"/>
              </a:lnSpc>
              <a:spcBef>
                <a:spcPts val="0"/>
              </a:spcBef>
              <a:spcAft>
                <a:spcPts val="0"/>
              </a:spcAft>
              <a:buClr>
                <a:srgbClr val="000000"/>
              </a:buClr>
              <a:buSzPct val="101010"/>
              <a:buAutoNum type="arabicPeriod"/>
            </a:pPr>
            <a:r>
              <a:rPr lang="en-US" sz="3333" u="sng">
                <a:solidFill>
                  <a:srgbClr val="000000"/>
                </a:solidFill>
                <a:latin typeface="Arial"/>
                <a:ea typeface="Arial"/>
                <a:cs typeface="Arial"/>
                <a:sym typeface="Arial"/>
              </a:rPr>
              <a:t>Pain</a:t>
            </a:r>
            <a:r>
              <a:rPr lang="en-US" sz="3333">
                <a:solidFill>
                  <a:srgbClr val="000000"/>
                </a:solidFill>
                <a:latin typeface="Arial"/>
                <a:ea typeface="Arial"/>
                <a:cs typeface="Arial"/>
                <a:sym typeface="Arial"/>
              </a:rPr>
              <a:t> </a:t>
            </a:r>
          </a:p>
          <a:p>
            <a:pPr marL="381000" marR="0" lvl="0" indent="-262466" algn="l">
              <a:lnSpc>
                <a:spcPct val="120000"/>
              </a:lnSpc>
              <a:spcBef>
                <a:spcPts val="0"/>
              </a:spcBef>
              <a:spcAft>
                <a:spcPts val="0"/>
              </a:spcAft>
              <a:buClr>
                <a:srgbClr val="000000"/>
              </a:buClr>
              <a:buSzPct val="101010"/>
              <a:buAutoNum type="arabicPeriod"/>
            </a:pPr>
            <a:r>
              <a:rPr lang="en-US" sz="3333" u="sng">
                <a:solidFill>
                  <a:srgbClr val="000000"/>
                </a:solidFill>
                <a:latin typeface="Arial"/>
                <a:ea typeface="Arial"/>
                <a:cs typeface="Arial"/>
                <a:sym typeface="Arial"/>
              </a:rPr>
              <a:t>Lethargy</a:t>
            </a:r>
          </a:p>
          <a:p>
            <a:pPr marL="381000" marR="0" lvl="0" indent="-262466" algn="l">
              <a:lnSpc>
                <a:spcPct val="120000"/>
              </a:lnSpc>
              <a:spcBef>
                <a:spcPts val="0"/>
              </a:spcBef>
              <a:spcAft>
                <a:spcPts val="0"/>
              </a:spcAft>
              <a:buClr>
                <a:srgbClr val="000000"/>
              </a:buClr>
              <a:buSzPct val="101010"/>
              <a:buAutoNum type="arabicPeriod"/>
            </a:pPr>
            <a:r>
              <a:rPr lang="en-US" sz="3333">
                <a:solidFill>
                  <a:srgbClr val="000000"/>
                </a:solidFill>
                <a:latin typeface="Arial"/>
                <a:ea typeface="Arial"/>
                <a:cs typeface="Arial"/>
                <a:sym typeface="Arial"/>
              </a:rPr>
              <a:t>Lifelong </a:t>
            </a:r>
            <a:r>
              <a:rPr lang="en-US" sz="3333" u="sng">
                <a:solidFill>
                  <a:srgbClr val="000000"/>
                </a:solidFill>
                <a:latin typeface="Arial"/>
                <a:ea typeface="Arial"/>
                <a:cs typeface="Arial"/>
                <a:sym typeface="Arial"/>
              </a:rPr>
              <a:t>anemia </a:t>
            </a:r>
            <a:br>
              <a:rPr lang="en-US" sz="3333">
                <a:solidFill>
                  <a:srgbClr val="000000"/>
                </a:solidFill>
                <a:latin typeface="Arial"/>
                <a:ea typeface="Arial"/>
                <a:cs typeface="Arial"/>
                <a:sym typeface="Arial"/>
              </a:rPr>
            </a:br>
            <a:r>
              <a:rPr lang="en-US" sz="3333">
                <a:solidFill>
                  <a:srgbClr val="000000"/>
                </a:solidFill>
                <a:latin typeface="Arial"/>
                <a:ea typeface="Arial"/>
                <a:cs typeface="Arial"/>
                <a:sym typeface="Arial"/>
              </a:rPr>
              <a:t>(low red blood count)</a:t>
            </a:r>
          </a:p>
          <a:p>
            <a:pPr marL="381000" marR="0" lvl="0" indent="-262466" algn="l">
              <a:lnSpc>
                <a:spcPct val="120000"/>
              </a:lnSpc>
              <a:spcBef>
                <a:spcPts val="0"/>
              </a:spcBef>
              <a:spcAft>
                <a:spcPts val="0"/>
              </a:spcAft>
              <a:buClr>
                <a:srgbClr val="000000"/>
              </a:buClr>
              <a:buSzPct val="101010"/>
              <a:buAutoNum type="arabicPeriod"/>
            </a:pPr>
            <a:r>
              <a:rPr lang="en-US" sz="3333" u="sng">
                <a:solidFill>
                  <a:srgbClr val="000000"/>
                </a:solidFill>
                <a:latin typeface="Arial"/>
                <a:ea typeface="Arial"/>
                <a:cs typeface="Arial"/>
                <a:sym typeface="Arial"/>
              </a:rPr>
              <a:t>Organ failure</a:t>
            </a:r>
          </a:p>
          <a:p>
            <a:pPr marL="381000" marR="0" lvl="0" indent="-262466" algn="l">
              <a:lnSpc>
                <a:spcPct val="120000"/>
              </a:lnSpc>
              <a:spcBef>
                <a:spcPts val="0"/>
              </a:spcBef>
              <a:spcAft>
                <a:spcPts val="0"/>
              </a:spcAft>
              <a:buClr>
                <a:srgbClr val="000000"/>
              </a:buClr>
              <a:buSzPct val="101010"/>
              <a:buAutoNum type="arabicPeriod"/>
            </a:pPr>
            <a:r>
              <a:rPr lang="en-US" sz="3333" u="sng">
                <a:solidFill>
                  <a:srgbClr val="000000"/>
                </a:solidFill>
                <a:latin typeface="Arial"/>
                <a:ea typeface="Arial"/>
                <a:cs typeface="Arial"/>
                <a:sym typeface="Arial"/>
              </a:rPr>
              <a:t>Stroke</a:t>
            </a:r>
          </a:p>
        </p:txBody>
      </p:sp>
      <p:pic>
        <p:nvPicPr>
          <p:cNvPr id="68" name="Shape 68"/>
          <p:cNvPicPr preferRelativeResize="0"/>
          <p:nvPr/>
        </p:nvPicPr>
        <p:blipFill rotWithShape="1">
          <a:blip r:embed="rId4">
            <a:alphaModFix/>
          </a:blip>
          <a:srcRect l="19098" r="16314"/>
          <a:stretch/>
        </p:blipFill>
        <p:spPr>
          <a:xfrm>
            <a:off x="3496225" y="4296825"/>
            <a:ext cx="2050674" cy="3174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62925" y="233050"/>
            <a:ext cx="9015599" cy="898800"/>
          </a:xfrm>
          <a:prstGeom prst="rect">
            <a:avLst/>
          </a:prstGeom>
          <a:noFill/>
          <a:ln>
            <a:noFill/>
          </a:ln>
        </p:spPr>
        <p:txBody>
          <a:bodyPr lIns="38100" tIns="38100" rIns="38100" bIns="38100" anchor="ctr" anchorCtr="0">
            <a:noAutofit/>
          </a:bodyPr>
          <a:lstStyle/>
          <a:p>
            <a:pPr marL="0" marR="0" lvl="0" indent="0">
              <a:lnSpc>
                <a:spcPct val="119886"/>
              </a:lnSpc>
              <a:spcBef>
                <a:spcPts val="0"/>
              </a:spcBef>
              <a:spcAft>
                <a:spcPts val="0"/>
              </a:spcAft>
              <a:buNone/>
            </a:pPr>
            <a:r>
              <a:rPr lang="en-US" sz="4888">
                <a:solidFill>
                  <a:srgbClr val="000000"/>
                </a:solidFill>
                <a:latin typeface="Arial"/>
                <a:ea typeface="Arial"/>
                <a:cs typeface="Arial"/>
                <a:sym typeface="Arial"/>
              </a:rPr>
              <a:t>Leukemia</a:t>
            </a:r>
          </a:p>
        </p:txBody>
      </p:sp>
      <p:sp>
        <p:nvSpPr>
          <p:cNvPr id="74" name="Shape 74"/>
          <p:cNvSpPr txBox="1"/>
          <p:nvPr/>
        </p:nvSpPr>
        <p:spPr>
          <a:xfrm>
            <a:off x="262925" y="1445575"/>
            <a:ext cx="9015599" cy="5127900"/>
          </a:xfrm>
          <a:prstGeom prst="rect">
            <a:avLst/>
          </a:prstGeom>
          <a:noFill/>
          <a:ln>
            <a:noFill/>
          </a:ln>
        </p:spPr>
        <p:txBody>
          <a:bodyPr lIns="38100" tIns="38100" rIns="38100" bIns="38100" anchor="t" anchorCtr="0">
            <a:noAutofit/>
          </a:bodyPr>
          <a:lstStyle/>
          <a:p>
            <a:pPr marR="0" lvl="0" algn="l" rtl="0">
              <a:lnSpc>
                <a:spcPct val="119922"/>
              </a:lnSpc>
              <a:spcBef>
                <a:spcPts val="0"/>
              </a:spcBef>
              <a:spcAft>
                <a:spcPts val="0"/>
              </a:spcAft>
              <a:buNone/>
            </a:pPr>
            <a:r>
              <a:rPr lang="en-US" sz="3555" u="sng"/>
              <a:t>Cancer of the blood</a:t>
            </a:r>
          </a:p>
          <a:p>
            <a:pPr marR="0" lvl="0" algn="l" rtl="0">
              <a:lnSpc>
                <a:spcPct val="119922"/>
              </a:lnSpc>
              <a:spcBef>
                <a:spcPts val="635"/>
              </a:spcBef>
              <a:spcAft>
                <a:spcPts val="0"/>
              </a:spcAft>
              <a:buNone/>
            </a:pPr>
            <a:r>
              <a:rPr lang="en-US" sz="3555" u="sng">
                <a:solidFill>
                  <a:srgbClr val="000000"/>
                </a:solidFill>
                <a:latin typeface="Arial"/>
                <a:ea typeface="Arial"/>
                <a:cs typeface="Arial"/>
                <a:sym typeface="Arial"/>
              </a:rPr>
              <a:t>Overproduction of w</a:t>
            </a:r>
            <a:r>
              <a:rPr lang="en-US" sz="3555" u="sng"/>
              <a:t>bc’s</a:t>
            </a:r>
          </a:p>
          <a:p>
            <a:pPr marR="0" lvl="0" algn="l" rtl="0">
              <a:lnSpc>
                <a:spcPct val="119922"/>
              </a:lnSpc>
              <a:spcBef>
                <a:spcPts val="635"/>
              </a:spcBef>
              <a:spcAft>
                <a:spcPts val="0"/>
              </a:spcAft>
              <a:buNone/>
            </a:pPr>
            <a:endParaRPr sz="3555"/>
          </a:p>
          <a:p>
            <a:pPr marR="0" lvl="0" algn="l" rtl="0">
              <a:lnSpc>
                <a:spcPct val="119922"/>
              </a:lnSpc>
              <a:spcBef>
                <a:spcPts val="635"/>
              </a:spcBef>
              <a:spcAft>
                <a:spcPts val="0"/>
              </a:spcAft>
              <a:buNone/>
            </a:pPr>
            <a:r>
              <a:rPr lang="en-US" sz="3555">
                <a:solidFill>
                  <a:srgbClr val="000000"/>
                </a:solidFill>
                <a:latin typeface="Arial"/>
                <a:ea typeface="Arial"/>
                <a:cs typeface="Arial"/>
                <a:sym typeface="Arial"/>
              </a:rPr>
              <a:t>They take the place of RBCs</a:t>
            </a:r>
          </a:p>
          <a:p>
            <a:pPr marR="0" lvl="0" algn="l" rtl="0">
              <a:lnSpc>
                <a:spcPct val="119922"/>
              </a:lnSpc>
              <a:spcBef>
                <a:spcPts val="635"/>
              </a:spcBef>
              <a:spcAft>
                <a:spcPts val="0"/>
              </a:spcAft>
              <a:buNone/>
            </a:pPr>
            <a:endParaRPr sz="3555"/>
          </a:p>
          <a:p>
            <a:pPr marR="0" lvl="0" algn="l" rtl="0">
              <a:lnSpc>
                <a:spcPct val="119922"/>
              </a:lnSpc>
              <a:spcBef>
                <a:spcPts val="635"/>
              </a:spcBef>
              <a:spcAft>
                <a:spcPts val="0"/>
              </a:spcAft>
              <a:buNone/>
            </a:pPr>
            <a:r>
              <a:rPr lang="en-US" sz="3555">
                <a:solidFill>
                  <a:srgbClr val="000000"/>
                </a:solidFill>
                <a:latin typeface="Arial"/>
                <a:ea typeface="Arial"/>
                <a:cs typeface="Arial"/>
                <a:sym typeface="Arial"/>
              </a:rPr>
              <a:t>Treatable with </a:t>
            </a:r>
            <a:r>
              <a:rPr lang="en-US" sz="3555" u="sng">
                <a:solidFill>
                  <a:srgbClr val="000000"/>
                </a:solidFill>
                <a:latin typeface="Arial"/>
                <a:ea typeface="Arial"/>
                <a:cs typeface="Arial"/>
                <a:sym typeface="Arial"/>
              </a:rPr>
              <a:t>bone marrow transplants</a:t>
            </a:r>
            <a:r>
              <a:rPr lang="en-US" sz="3555">
                <a:solidFill>
                  <a:srgbClr val="000000"/>
                </a:solidFill>
                <a:latin typeface="Arial"/>
                <a:ea typeface="Arial"/>
                <a:cs typeface="Arial"/>
                <a:sym typeface="Arial"/>
              </a:rPr>
              <a:t>, chemotherapy, radiation</a:t>
            </a:r>
          </a:p>
          <a:p>
            <a:pPr marL="0" marR="0" lvl="0" indent="0" algn="l" rtl="0">
              <a:lnSpc>
                <a:spcPct val="119922"/>
              </a:lnSpc>
              <a:spcBef>
                <a:spcPts val="635"/>
              </a:spcBef>
              <a:spcAft>
                <a:spcPts val="0"/>
              </a:spcAft>
              <a:buNone/>
            </a:pPr>
            <a:endParaRPr sz="3555">
              <a:solidFill>
                <a:srgbClr val="000000"/>
              </a:solidFill>
              <a:latin typeface="Arial"/>
              <a:ea typeface="Arial"/>
              <a:cs typeface="Arial"/>
              <a:sym typeface="Arial"/>
            </a:endParaRPr>
          </a:p>
        </p:txBody>
      </p:sp>
      <p:pic>
        <p:nvPicPr>
          <p:cNvPr id="75" name="Shape 75" descr="article-2236826-1628CA4D000005DC-261_306x423.jpg"/>
          <p:cNvPicPr preferRelativeResize="0"/>
          <p:nvPr/>
        </p:nvPicPr>
        <p:blipFill>
          <a:blip r:embed="rId3">
            <a:alphaModFix/>
          </a:blip>
          <a:stretch>
            <a:fillRect/>
          </a:stretch>
        </p:blipFill>
        <p:spPr>
          <a:xfrm>
            <a:off x="6838750" y="383512"/>
            <a:ext cx="2914650" cy="4029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4402650" y="169325"/>
            <a:ext cx="4963574" cy="7217825"/>
          </a:xfrm>
          <a:prstGeom prst="rect">
            <a:avLst/>
          </a:prstGeom>
          <a:noFill/>
          <a:ln>
            <a:noFill/>
          </a:ln>
        </p:spPr>
      </p:pic>
      <p:sp>
        <p:nvSpPr>
          <p:cNvPr id="81" name="Shape 81"/>
          <p:cNvSpPr txBox="1"/>
          <p:nvPr/>
        </p:nvSpPr>
        <p:spPr>
          <a:xfrm>
            <a:off x="610300" y="559150"/>
            <a:ext cx="3088899" cy="1105925"/>
          </a:xfrm>
          <a:prstGeom prst="rect">
            <a:avLst/>
          </a:prstGeom>
          <a:noFill/>
          <a:ln>
            <a:noFill/>
          </a:ln>
        </p:spPr>
        <p:txBody>
          <a:bodyPr lIns="38100" tIns="38100" rIns="38100" bIns="38100" anchor="t" anchorCtr="0">
            <a:noAutofit/>
          </a:bodyPr>
          <a:lstStyle/>
          <a:p>
            <a:pPr marL="0" marR="0" lvl="0" indent="0" algn="l" rtl="0">
              <a:lnSpc>
                <a:spcPct val="120139"/>
              </a:lnSpc>
              <a:spcBef>
                <a:spcPts val="0"/>
              </a:spcBef>
              <a:spcAft>
                <a:spcPts val="0"/>
              </a:spcAft>
              <a:buNone/>
            </a:pPr>
            <a:r>
              <a:rPr lang="en-US" sz="2666">
                <a:solidFill>
                  <a:srgbClr val="000000"/>
                </a:solidFill>
                <a:latin typeface="Arial"/>
                <a:ea typeface="Arial"/>
                <a:cs typeface="Arial"/>
                <a:sym typeface="Arial"/>
              </a:rPr>
              <a:t>Blood Smear of a patient with Leukemia</a:t>
            </a:r>
          </a:p>
        </p:txBody>
      </p:sp>
    </p:spTree>
  </p:cSld>
  <p:clrMapOvr>
    <a:masterClrMapping/>
  </p:clrMapOvr>
</p:sld>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68D7CB3C7EB84C888F9B1E660B5D99" ma:contentTypeVersion="0" ma:contentTypeDescription="Create a new document." ma:contentTypeScope="" ma:versionID="23f543f4b432edc213e1c99d23900e7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B0BB4F-A1CB-4AB6-95E9-DC89E655923B}"/>
</file>

<file path=customXml/itemProps2.xml><?xml version="1.0" encoding="utf-8"?>
<ds:datastoreItem xmlns:ds="http://schemas.openxmlformats.org/officeDocument/2006/customXml" ds:itemID="{66004245-7370-420F-85E0-6AE626FDC8A8}"/>
</file>

<file path=customXml/itemProps3.xml><?xml version="1.0" encoding="utf-8"?>
<ds:datastoreItem xmlns:ds="http://schemas.openxmlformats.org/officeDocument/2006/customXml" ds:itemID="{E33BC805-1A97-4384-81E0-32F1AE653996}"/>
</file>

<file path=docProps/app.xml><?xml version="1.0" encoding="utf-8"?>
<Properties xmlns="http://schemas.openxmlformats.org/officeDocument/2006/extended-properties" xmlns:vt="http://schemas.openxmlformats.org/officeDocument/2006/docPropsVTypes">
  <TotalTime>0</TotalTime>
  <Words>584</Words>
  <Application>Microsoft Office PowerPoint</Application>
  <PresentationFormat>Custom</PresentationFormat>
  <Paragraphs>103</Paragraphs>
  <Slides>28</Slides>
  <Notes>28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28</vt:i4>
      </vt:variant>
    </vt:vector>
  </HeadingPairs>
  <TitlesOfParts>
    <vt:vector size="30" baseType="lpstr">
      <vt:lpstr>Arial</vt:lpstr>
      <vt:lpstr>Custom Theme</vt:lpstr>
      <vt:lpstr>BLOOD DISORDERS</vt:lpstr>
      <vt:lpstr>Carbon Monoxide Poisoning</vt:lpstr>
      <vt:lpstr>PowerPoint Presentation</vt:lpstr>
      <vt:lpstr>2. ANEMIA</vt:lpstr>
      <vt:lpstr>PowerPoint Presentation</vt:lpstr>
      <vt:lpstr>SICKLE CELL ANEMIA</vt:lpstr>
      <vt:lpstr>PowerPoint Presentation</vt:lpstr>
      <vt:lpstr>Leukemia</vt:lpstr>
      <vt:lpstr>PowerPoint Presentation</vt:lpstr>
      <vt:lpstr>PowerPoint Presentation</vt:lpstr>
      <vt:lpstr>PowerPoint Presentation</vt:lpstr>
      <vt:lpstr>4. Mononucleosis</vt:lpstr>
      <vt:lpstr>5.  Blood poisoning - Septicemia</vt:lpstr>
      <vt:lpstr>Thrombocytopenia</vt:lpstr>
      <vt:lpstr>7. HEMOPHILIA</vt:lpstr>
      <vt:lpstr>Queen Victoria</vt:lpstr>
      <vt:lpstr>PowerPoint Presentation</vt:lpstr>
      <vt:lpstr>Jaundice</vt:lpstr>
      <vt:lpstr>Quick Genetics Review</vt:lpstr>
      <vt:lpstr>A person with a widow's peak (Pp) is married to a person with a straight hairline (pp), what percentage of their children will have a straight hairline?</vt:lpstr>
      <vt:lpstr>Two people who are both heterozygous for the widow's peak trait are married. What percentage of their children will have a straight hairline?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DISORDERS</dc:title>
  <dc:creator>Kayala Jordan</dc:creator>
  <cp:lastModifiedBy>Kayala Jordan</cp:lastModifiedBy>
  <cp:revision>1</cp:revision>
  <dcterms:modified xsi:type="dcterms:W3CDTF">2017-03-15T02:17:48Z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0x0101005B68D7CB3C7EB84C888F9B1E660B5D99</vt:lpwstr>
  </property>
</Properties>
</file>